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6"/>
  </p:notesMasterIdLst>
  <p:handoutMasterIdLst>
    <p:handoutMasterId r:id="rId27"/>
  </p:handoutMasterIdLst>
  <p:sldIdLst>
    <p:sldId id="256" r:id="rId2"/>
    <p:sldId id="259" r:id="rId3"/>
    <p:sldId id="534" r:id="rId4"/>
    <p:sldId id="535" r:id="rId5"/>
    <p:sldId id="457" r:id="rId6"/>
    <p:sldId id="452" r:id="rId7"/>
    <p:sldId id="497" r:id="rId8"/>
    <p:sldId id="445" r:id="rId9"/>
    <p:sldId id="568" r:id="rId10"/>
    <p:sldId id="479" r:id="rId11"/>
    <p:sldId id="567" r:id="rId12"/>
    <p:sldId id="577" r:id="rId13"/>
    <p:sldId id="578" r:id="rId14"/>
    <p:sldId id="542" r:id="rId15"/>
    <p:sldId id="579" r:id="rId16"/>
    <p:sldId id="541" r:id="rId17"/>
    <p:sldId id="580" r:id="rId18"/>
    <p:sldId id="583" r:id="rId19"/>
    <p:sldId id="584" r:id="rId20"/>
    <p:sldId id="581" r:id="rId21"/>
    <p:sldId id="582" r:id="rId22"/>
    <p:sldId id="585" r:id="rId23"/>
    <p:sldId id="544" r:id="rId24"/>
    <p:sldId id="432" r:id="rId25"/>
  </p:sldIdLst>
  <p:sldSz cx="12192000" cy="6858000"/>
  <p:notesSz cx="6858000" cy="9144000"/>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姿璇" initials="姿璇" lastIdx="1" clrIdx="0">
    <p:extLst>
      <p:ext uri="{19B8F6BF-5375-455C-9EA6-DF929625EA0E}">
        <p15:presenceInfo xmlns:p15="http://schemas.microsoft.com/office/powerpoint/2012/main" userId="861b62baaa60a05f"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7C09B"/>
    <a:srgbClr val="F2A068"/>
    <a:srgbClr val="FFDC6D"/>
    <a:srgbClr val="F5B487"/>
    <a:srgbClr val="CC0000"/>
    <a:srgbClr val="99CCFF"/>
    <a:srgbClr val="E6E6E6"/>
    <a:srgbClr val="3FCD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等深淺樣式 2 - 輔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中等深淺樣式 2 - 輔色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015" autoAdjust="0"/>
    <p:restoredTop sz="77222" autoAdjust="0"/>
  </p:normalViewPr>
  <p:slideViewPr>
    <p:cSldViewPr snapToGrid="0">
      <p:cViewPr varScale="1">
        <p:scale>
          <a:sx n="41" d="100"/>
          <a:sy n="41" d="100"/>
        </p:scale>
        <p:origin x="30" y="324"/>
      </p:cViewPr>
      <p:guideLst/>
    </p:cSldViewPr>
  </p:slideViewPr>
  <p:notesTextViewPr>
    <p:cViewPr>
      <p:scale>
        <a:sx n="1" d="1"/>
        <a:sy n="1" d="1"/>
      </p:scale>
      <p:origin x="0" y="0"/>
    </p:cViewPr>
  </p:notesTextViewPr>
  <p:notesViewPr>
    <p:cSldViewPr snapToGrid="0">
      <p:cViewPr varScale="1">
        <p:scale>
          <a:sx n="67" d="100"/>
          <a:sy n="67" d="100"/>
        </p:scale>
        <p:origin x="2748" y="5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TW" altLang="en-US"/>
          </a:p>
        </p:txBody>
      </p:sp>
      <p:sp>
        <p:nvSpPr>
          <p:cNvPr id="3" name="日期版面配置區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6A30EF84-11CB-49DF-B9A2-96219AED293A}" type="datetimeFigureOut">
              <a:rPr lang="zh-TW" altLang="en-US" smtClean="0"/>
              <a:t>2020/8/4</a:t>
            </a:fld>
            <a:endParaRPr lang="zh-TW" altLang="en-US"/>
          </a:p>
        </p:txBody>
      </p:sp>
      <p:sp>
        <p:nvSpPr>
          <p:cNvPr id="4" name="頁尾版面配置區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zh-TW" altLang="en-US"/>
          </a:p>
        </p:txBody>
      </p:sp>
      <p:sp>
        <p:nvSpPr>
          <p:cNvPr id="5" name="投影片編號版面配置區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7B306A16-9501-4C71-82F5-B6631307E449}" type="slidenum">
              <a:rPr lang="zh-TW" altLang="en-US" smtClean="0"/>
              <a:t>‹#›</a:t>
            </a:fld>
            <a:endParaRPr lang="zh-TW" altLang="en-US"/>
          </a:p>
        </p:txBody>
      </p:sp>
    </p:spTree>
    <p:extLst>
      <p:ext uri="{BB962C8B-B14F-4D97-AF65-F5344CB8AC3E}">
        <p14:creationId xmlns:p14="http://schemas.microsoft.com/office/powerpoint/2010/main" val="396305107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TW" altLang="en-US"/>
          </a:p>
        </p:txBody>
      </p:sp>
      <p:sp>
        <p:nvSpPr>
          <p:cNvPr id="3" name="日期版面配置區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C73811B-F42C-48FF-8B6C-76B27F9A0BBD}" type="datetimeFigureOut">
              <a:rPr lang="zh-TW" altLang="en-US" smtClean="0"/>
              <a:t>2020/8/4</a:t>
            </a:fld>
            <a:endParaRPr lang="zh-TW" altLang="en-US"/>
          </a:p>
        </p:txBody>
      </p:sp>
      <p:sp>
        <p:nvSpPr>
          <p:cNvPr id="4" name="投影片圖像版面配置區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TW" altLang="en-US"/>
          </a:p>
        </p:txBody>
      </p:sp>
      <p:sp>
        <p:nvSpPr>
          <p:cNvPr id="5" name="備忘稿版面配置區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6" name="頁尾版面配置區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TW" altLang="en-US"/>
          </a:p>
        </p:txBody>
      </p:sp>
      <p:sp>
        <p:nvSpPr>
          <p:cNvPr id="7" name="投影片編號版面配置區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B709B49-FE34-47F5-9CA4-190B745D6863}" type="slidenum">
              <a:rPr lang="zh-TW" altLang="en-US" smtClean="0"/>
              <a:t>‹#›</a:t>
            </a:fld>
            <a:endParaRPr lang="zh-TW" altLang="en-US"/>
          </a:p>
        </p:txBody>
      </p:sp>
    </p:spTree>
    <p:extLst>
      <p:ext uri="{BB962C8B-B14F-4D97-AF65-F5344CB8AC3E}">
        <p14:creationId xmlns:p14="http://schemas.microsoft.com/office/powerpoint/2010/main" val="61161316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3" Type="http://schemas.openxmlformats.org/officeDocument/2006/relationships/hyperlink" Target="https://www.libdb.yuntech.edu.tw:3276/topics/nursing-and-health-professions/multivariate-analysis-of-variance" TargetMode="External"/><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TW" altLang="en-US" sz="1200" b="0" i="0" kern="1200" dirty="0">
                <a:solidFill>
                  <a:schemeClr val="tx1"/>
                </a:solidFill>
                <a:effectLst/>
                <a:latin typeface="+mn-lt"/>
                <a:ea typeface="+mn-ea"/>
                <a:cs typeface="+mn-cs"/>
              </a:rPr>
              <a:t>年輕駕駛者對於較難辨識的危害交通場景，在經過危害交通場景的眼睛掃視訓練後是否可以減少他們的風險</a:t>
            </a:r>
          </a:p>
        </p:txBody>
      </p:sp>
      <p:sp>
        <p:nvSpPr>
          <p:cNvPr id="4" name="投影片編號版面配置區 3"/>
          <p:cNvSpPr>
            <a:spLocks noGrp="1"/>
          </p:cNvSpPr>
          <p:nvPr>
            <p:ph type="sldNum" sz="quarter" idx="10"/>
          </p:nvPr>
        </p:nvSpPr>
        <p:spPr/>
        <p:txBody>
          <a:bodyPr/>
          <a:lstStyle/>
          <a:p>
            <a:fld id="{3B709B49-FE34-47F5-9CA4-190B745D6863}" type="slidenum">
              <a:rPr lang="zh-TW" altLang="en-US" smtClean="0"/>
              <a:t>1</a:t>
            </a:fld>
            <a:endParaRPr lang="zh-TW" altLang="en-US"/>
          </a:p>
        </p:txBody>
      </p:sp>
    </p:spTree>
    <p:extLst>
      <p:ext uri="{BB962C8B-B14F-4D97-AF65-F5344CB8AC3E}">
        <p14:creationId xmlns:p14="http://schemas.microsoft.com/office/powerpoint/2010/main" val="205108449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10"/>
          </p:nvPr>
        </p:nvSpPr>
        <p:spPr/>
        <p:txBody>
          <a:bodyPr/>
          <a:lstStyle/>
          <a:p>
            <a:fld id="{3B709B49-FE34-47F5-9CA4-190B745D6863}" type="slidenum">
              <a:rPr lang="zh-TW" altLang="en-US" smtClean="0"/>
              <a:t>10</a:t>
            </a:fld>
            <a:endParaRPr lang="zh-TW" altLang="en-US"/>
          </a:p>
        </p:txBody>
      </p:sp>
    </p:spTree>
    <p:extLst>
      <p:ext uri="{BB962C8B-B14F-4D97-AF65-F5344CB8AC3E}">
        <p14:creationId xmlns:p14="http://schemas.microsoft.com/office/powerpoint/2010/main" val="350008775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10"/>
          </p:nvPr>
        </p:nvSpPr>
        <p:spPr/>
        <p:txBody>
          <a:bodyPr/>
          <a:lstStyle/>
          <a:p>
            <a:fld id="{3B709B49-FE34-47F5-9CA4-190B745D6863}" type="slidenum">
              <a:rPr lang="zh-TW" altLang="en-US" smtClean="0"/>
              <a:t>11</a:t>
            </a:fld>
            <a:endParaRPr lang="zh-TW" altLang="en-US"/>
          </a:p>
        </p:txBody>
      </p:sp>
    </p:spTree>
    <p:extLst>
      <p:ext uri="{BB962C8B-B14F-4D97-AF65-F5344CB8AC3E}">
        <p14:creationId xmlns:p14="http://schemas.microsoft.com/office/powerpoint/2010/main" val="132780179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TW" altLang="en-US" sz="1200" b="0" i="0" kern="1200" dirty="0">
                <a:solidFill>
                  <a:schemeClr val="tx1"/>
                </a:solidFill>
                <a:effectLst/>
                <a:latin typeface="+mn-lt"/>
                <a:ea typeface="+mn-ea"/>
                <a:cs typeface="+mn-cs"/>
              </a:rPr>
              <a:t>顯示了三個右轉情景的網格佈局範例以及參與者駛過的路徑。</a:t>
            </a:r>
            <a:endParaRPr lang="zh-TW" altLang="en-US" dirty="0"/>
          </a:p>
        </p:txBody>
      </p:sp>
      <p:sp>
        <p:nvSpPr>
          <p:cNvPr id="4" name="投影片編號版面配置區 3"/>
          <p:cNvSpPr>
            <a:spLocks noGrp="1"/>
          </p:cNvSpPr>
          <p:nvPr>
            <p:ph type="sldNum" sz="quarter" idx="10"/>
          </p:nvPr>
        </p:nvSpPr>
        <p:spPr/>
        <p:txBody>
          <a:bodyPr/>
          <a:lstStyle/>
          <a:p>
            <a:fld id="{3B709B49-FE34-47F5-9CA4-190B745D6863}" type="slidenum">
              <a:rPr lang="zh-TW" altLang="en-US" smtClean="0"/>
              <a:t>12</a:t>
            </a:fld>
            <a:endParaRPr lang="zh-TW" altLang="en-US"/>
          </a:p>
        </p:txBody>
      </p:sp>
    </p:spTree>
    <p:extLst>
      <p:ext uri="{BB962C8B-B14F-4D97-AF65-F5344CB8AC3E}">
        <p14:creationId xmlns:p14="http://schemas.microsoft.com/office/powerpoint/2010/main" val="285303823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10"/>
          </p:nvPr>
        </p:nvSpPr>
        <p:spPr/>
        <p:txBody>
          <a:bodyPr/>
          <a:lstStyle/>
          <a:p>
            <a:fld id="{3B709B49-FE34-47F5-9CA4-190B745D6863}" type="slidenum">
              <a:rPr lang="zh-TW" altLang="en-US" smtClean="0"/>
              <a:t>13</a:t>
            </a:fld>
            <a:endParaRPr lang="zh-TW" altLang="en-US"/>
          </a:p>
        </p:txBody>
      </p:sp>
    </p:spTree>
    <p:extLst>
      <p:ext uri="{BB962C8B-B14F-4D97-AF65-F5344CB8AC3E}">
        <p14:creationId xmlns:p14="http://schemas.microsoft.com/office/powerpoint/2010/main" val="413391675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10"/>
          </p:nvPr>
        </p:nvSpPr>
        <p:spPr/>
        <p:txBody>
          <a:bodyPr/>
          <a:lstStyle/>
          <a:p>
            <a:fld id="{3B709B49-FE34-47F5-9CA4-190B745D6863}" type="slidenum">
              <a:rPr lang="zh-TW" altLang="en-US" smtClean="0"/>
              <a:t>14</a:t>
            </a:fld>
            <a:endParaRPr lang="zh-TW" altLang="en-US"/>
          </a:p>
        </p:txBody>
      </p:sp>
    </p:spTree>
    <p:extLst>
      <p:ext uri="{BB962C8B-B14F-4D97-AF65-F5344CB8AC3E}">
        <p14:creationId xmlns:p14="http://schemas.microsoft.com/office/powerpoint/2010/main" val="83049640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10"/>
          </p:nvPr>
        </p:nvSpPr>
        <p:spPr/>
        <p:txBody>
          <a:bodyPr/>
          <a:lstStyle/>
          <a:p>
            <a:fld id="{3B709B49-FE34-47F5-9CA4-190B745D6863}" type="slidenum">
              <a:rPr lang="zh-TW" altLang="en-US" smtClean="0"/>
              <a:t>15</a:t>
            </a:fld>
            <a:endParaRPr lang="zh-TW" altLang="en-US"/>
          </a:p>
        </p:txBody>
      </p:sp>
    </p:spTree>
    <p:extLst>
      <p:ext uri="{BB962C8B-B14F-4D97-AF65-F5344CB8AC3E}">
        <p14:creationId xmlns:p14="http://schemas.microsoft.com/office/powerpoint/2010/main" val="379551556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10"/>
          </p:nvPr>
        </p:nvSpPr>
        <p:spPr/>
        <p:txBody>
          <a:bodyPr/>
          <a:lstStyle/>
          <a:p>
            <a:fld id="{3B709B49-FE34-47F5-9CA4-190B745D6863}" type="slidenum">
              <a:rPr lang="zh-TW" altLang="en-US" smtClean="0"/>
              <a:t>16</a:t>
            </a:fld>
            <a:endParaRPr lang="zh-TW" altLang="en-US"/>
          </a:p>
        </p:txBody>
      </p:sp>
    </p:spTree>
    <p:extLst>
      <p:ext uri="{BB962C8B-B14F-4D97-AF65-F5344CB8AC3E}">
        <p14:creationId xmlns:p14="http://schemas.microsoft.com/office/powerpoint/2010/main" val="365280473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10"/>
          </p:nvPr>
        </p:nvSpPr>
        <p:spPr/>
        <p:txBody>
          <a:bodyPr/>
          <a:lstStyle/>
          <a:p>
            <a:fld id="{3B709B49-FE34-47F5-9CA4-190B745D6863}" type="slidenum">
              <a:rPr lang="zh-TW" altLang="en-US" smtClean="0"/>
              <a:t>17</a:t>
            </a:fld>
            <a:endParaRPr lang="zh-TW" altLang="en-US"/>
          </a:p>
        </p:txBody>
      </p:sp>
    </p:spTree>
    <p:extLst>
      <p:ext uri="{BB962C8B-B14F-4D97-AF65-F5344CB8AC3E}">
        <p14:creationId xmlns:p14="http://schemas.microsoft.com/office/powerpoint/2010/main" val="405630827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10"/>
          </p:nvPr>
        </p:nvSpPr>
        <p:spPr/>
        <p:txBody>
          <a:bodyPr/>
          <a:lstStyle/>
          <a:p>
            <a:fld id="{3B709B49-FE34-47F5-9CA4-190B745D6863}" type="slidenum">
              <a:rPr lang="zh-TW" altLang="en-US" smtClean="0"/>
              <a:t>18</a:t>
            </a:fld>
            <a:endParaRPr lang="zh-TW" altLang="en-US"/>
          </a:p>
        </p:txBody>
      </p:sp>
    </p:spTree>
    <p:extLst>
      <p:ext uri="{BB962C8B-B14F-4D97-AF65-F5344CB8AC3E}">
        <p14:creationId xmlns:p14="http://schemas.microsoft.com/office/powerpoint/2010/main" val="154865640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10"/>
          </p:nvPr>
        </p:nvSpPr>
        <p:spPr/>
        <p:txBody>
          <a:bodyPr/>
          <a:lstStyle/>
          <a:p>
            <a:fld id="{3B709B49-FE34-47F5-9CA4-190B745D6863}" type="slidenum">
              <a:rPr lang="zh-TW" altLang="en-US" smtClean="0"/>
              <a:t>19</a:t>
            </a:fld>
            <a:endParaRPr lang="zh-TW" altLang="en-US"/>
          </a:p>
        </p:txBody>
      </p:sp>
    </p:spTree>
    <p:extLst>
      <p:ext uri="{BB962C8B-B14F-4D97-AF65-F5344CB8AC3E}">
        <p14:creationId xmlns:p14="http://schemas.microsoft.com/office/powerpoint/2010/main" val="15735371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sz="1200" b="1" kern="1200" dirty="0">
              <a:solidFill>
                <a:schemeClr val="accent2">
                  <a:lumMod val="50000"/>
                </a:schemeClr>
              </a:solidFill>
              <a:latin typeface="微軟正黑體" panose="020B0604030504040204" pitchFamily="34" charset="-120"/>
              <a:ea typeface="微軟正黑體" panose="020B0604030504040204" pitchFamily="34" charset="-120"/>
              <a:cs typeface="+mn-cs"/>
            </a:endParaRPr>
          </a:p>
        </p:txBody>
      </p:sp>
      <p:sp>
        <p:nvSpPr>
          <p:cNvPr id="4" name="投影片編號版面配置區 3"/>
          <p:cNvSpPr>
            <a:spLocks noGrp="1"/>
          </p:cNvSpPr>
          <p:nvPr>
            <p:ph type="sldNum" sz="quarter" idx="10"/>
          </p:nvPr>
        </p:nvSpPr>
        <p:spPr/>
        <p:txBody>
          <a:bodyPr/>
          <a:lstStyle/>
          <a:p>
            <a:fld id="{3B709B49-FE34-47F5-9CA4-190B745D6863}" type="slidenum">
              <a:rPr lang="zh-TW" altLang="en-US" smtClean="0"/>
              <a:t>2</a:t>
            </a:fld>
            <a:endParaRPr lang="zh-TW" altLang="en-US"/>
          </a:p>
        </p:txBody>
      </p:sp>
    </p:spTree>
    <p:extLst>
      <p:ext uri="{BB962C8B-B14F-4D97-AF65-F5344CB8AC3E}">
        <p14:creationId xmlns:p14="http://schemas.microsoft.com/office/powerpoint/2010/main" val="226521538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sz="1200" b="1" dirty="0">
              <a:solidFill>
                <a:prstClr val="black"/>
              </a:solidFill>
              <a:latin typeface="微軟正黑體" panose="020B0604030504040204" pitchFamily="34" charset="-120"/>
              <a:ea typeface="微軟正黑體" panose="020B0604030504040204" pitchFamily="34" charset="-120"/>
            </a:endParaRPr>
          </a:p>
        </p:txBody>
      </p:sp>
      <p:sp>
        <p:nvSpPr>
          <p:cNvPr id="4" name="投影片編號版面配置區 3"/>
          <p:cNvSpPr>
            <a:spLocks noGrp="1"/>
          </p:cNvSpPr>
          <p:nvPr>
            <p:ph type="sldNum" sz="quarter" idx="10"/>
          </p:nvPr>
        </p:nvSpPr>
        <p:spPr/>
        <p:txBody>
          <a:bodyPr/>
          <a:lstStyle/>
          <a:p>
            <a:fld id="{3B709B49-FE34-47F5-9CA4-190B745D6863}" type="slidenum">
              <a:rPr lang="zh-TW" altLang="en-US" smtClean="0"/>
              <a:t>20</a:t>
            </a:fld>
            <a:endParaRPr lang="zh-TW" altLang="en-US"/>
          </a:p>
        </p:txBody>
      </p:sp>
    </p:spTree>
    <p:extLst>
      <p:ext uri="{BB962C8B-B14F-4D97-AF65-F5344CB8AC3E}">
        <p14:creationId xmlns:p14="http://schemas.microsoft.com/office/powerpoint/2010/main" val="302587926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sz="1200" b="1" dirty="0">
              <a:solidFill>
                <a:prstClr val="black"/>
              </a:solidFill>
              <a:latin typeface="微軟正黑體" panose="020B0604030504040204" pitchFamily="34" charset="-120"/>
              <a:ea typeface="微軟正黑體" panose="020B0604030504040204" pitchFamily="34" charset="-120"/>
            </a:endParaRPr>
          </a:p>
        </p:txBody>
      </p:sp>
      <p:sp>
        <p:nvSpPr>
          <p:cNvPr id="4" name="投影片編號版面配置區 3"/>
          <p:cNvSpPr>
            <a:spLocks noGrp="1"/>
          </p:cNvSpPr>
          <p:nvPr>
            <p:ph type="sldNum" sz="quarter" idx="10"/>
          </p:nvPr>
        </p:nvSpPr>
        <p:spPr/>
        <p:txBody>
          <a:bodyPr/>
          <a:lstStyle/>
          <a:p>
            <a:fld id="{3B709B49-FE34-47F5-9CA4-190B745D6863}" type="slidenum">
              <a:rPr lang="zh-TW" altLang="en-US" smtClean="0"/>
              <a:t>21</a:t>
            </a:fld>
            <a:endParaRPr lang="zh-TW" altLang="en-US"/>
          </a:p>
        </p:txBody>
      </p:sp>
    </p:spTree>
    <p:extLst>
      <p:ext uri="{BB962C8B-B14F-4D97-AF65-F5344CB8AC3E}">
        <p14:creationId xmlns:p14="http://schemas.microsoft.com/office/powerpoint/2010/main" val="57609067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sz="1200" b="1" dirty="0">
              <a:solidFill>
                <a:prstClr val="black"/>
              </a:solidFill>
              <a:latin typeface="微軟正黑體" panose="020B0604030504040204" pitchFamily="34" charset="-120"/>
              <a:ea typeface="微軟正黑體" panose="020B0604030504040204" pitchFamily="34" charset="-120"/>
            </a:endParaRPr>
          </a:p>
        </p:txBody>
      </p:sp>
      <p:sp>
        <p:nvSpPr>
          <p:cNvPr id="4" name="投影片編號版面配置區 3"/>
          <p:cNvSpPr>
            <a:spLocks noGrp="1"/>
          </p:cNvSpPr>
          <p:nvPr>
            <p:ph type="sldNum" sz="quarter" idx="10"/>
          </p:nvPr>
        </p:nvSpPr>
        <p:spPr/>
        <p:txBody>
          <a:bodyPr/>
          <a:lstStyle/>
          <a:p>
            <a:fld id="{3B709B49-FE34-47F5-9CA4-190B745D6863}" type="slidenum">
              <a:rPr lang="zh-TW" altLang="en-US" smtClean="0"/>
              <a:t>22</a:t>
            </a:fld>
            <a:endParaRPr lang="zh-TW" altLang="en-US"/>
          </a:p>
        </p:txBody>
      </p:sp>
    </p:spTree>
    <p:extLst>
      <p:ext uri="{BB962C8B-B14F-4D97-AF65-F5344CB8AC3E}">
        <p14:creationId xmlns:p14="http://schemas.microsoft.com/office/powerpoint/2010/main" val="111505600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TW" sz="1200" b="0" i="0" u="none" strike="noStrike" kern="1200" dirty="0">
                <a:solidFill>
                  <a:schemeClr val="tx1"/>
                </a:solidFill>
                <a:effectLst/>
                <a:latin typeface="+mn-lt"/>
                <a:ea typeface="+mn-ea"/>
                <a:cs typeface="+mn-cs"/>
                <a:hlinkClick r:id="rId3" tooltip="從ScienceDirect的AI生成的主題頁面中了解有關方差的多元分析的更多信息"/>
              </a:rPr>
              <a:t>MANOVA</a:t>
            </a:r>
            <a:r>
              <a:rPr lang="zh-TW" altLang="en-US" sz="1200" b="0" i="0" kern="1200" dirty="0">
                <a:solidFill>
                  <a:schemeClr val="tx1"/>
                </a:solidFill>
                <a:effectLst/>
                <a:latin typeface="+mn-lt"/>
                <a:ea typeface="+mn-ea"/>
                <a:cs typeface="+mn-cs"/>
              </a:rPr>
              <a:t>解釋了依變項之間的相關性</a:t>
            </a:r>
            <a:endParaRPr lang="en-US" altLang="zh-TW" sz="1200" b="0" i="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zh-TW" altLang="en-US" sz="1200" b="0" i="0" kern="1200" dirty="0">
                <a:solidFill>
                  <a:schemeClr val="tx1"/>
                </a:solidFill>
                <a:effectLst/>
                <a:latin typeface="+mn-lt"/>
                <a:ea typeface="+mn-ea"/>
                <a:cs typeface="+mn-cs"/>
              </a:rPr>
              <a:t>在此數據分析中考慮了“重複措施”方法。為了控制不同依變項上進行</a:t>
            </a:r>
            <a:r>
              <a:rPr lang="en-US" altLang="zh-TW" sz="1200" b="0" i="0" kern="1200" dirty="0">
                <a:solidFill>
                  <a:schemeClr val="tx1"/>
                </a:solidFill>
                <a:effectLst/>
                <a:latin typeface="+mn-lt"/>
                <a:ea typeface="+mn-ea"/>
                <a:cs typeface="+mn-cs"/>
              </a:rPr>
              <a:t>ANOVA</a:t>
            </a:r>
            <a:r>
              <a:rPr lang="zh-TW" altLang="en-US" sz="1200" b="0" i="0" kern="1200" dirty="0">
                <a:solidFill>
                  <a:schemeClr val="tx1"/>
                </a:solidFill>
                <a:effectLst/>
                <a:latin typeface="+mn-lt"/>
                <a:ea typeface="+mn-ea"/>
                <a:cs typeface="+mn-cs"/>
              </a:rPr>
              <a:t>分析的整個實驗範圍內的錯誤率，執行了方差</a:t>
            </a:r>
            <a:r>
              <a:rPr lang="zh-TW" altLang="en-US" sz="1200" b="0" i="0" u="none" strike="noStrike" kern="1200" dirty="0">
                <a:solidFill>
                  <a:schemeClr val="tx1"/>
                </a:solidFill>
                <a:effectLst/>
                <a:latin typeface="+mn-lt"/>
                <a:ea typeface="+mn-ea"/>
                <a:cs typeface="+mn-cs"/>
                <a:hlinkClick r:id="rId3" tooltip="從ScienceDirect的AI生成的主題頁面中了解有關方差的多元分析的更多信息"/>
              </a:rPr>
              <a:t>多變量分析</a:t>
            </a:r>
            <a:r>
              <a:rPr lang="zh-TW" altLang="en-US" sz="1200" b="0" i="0" kern="1200" dirty="0">
                <a:solidFill>
                  <a:schemeClr val="tx1"/>
                </a:solidFill>
                <a:effectLst/>
                <a:latin typeface="+mn-lt"/>
                <a:ea typeface="+mn-ea"/>
                <a:cs typeface="+mn-cs"/>
              </a:rPr>
              <a:t>（</a:t>
            </a:r>
            <a:r>
              <a:rPr lang="en-US" altLang="zh-TW" sz="1200" b="0" i="0" kern="1200" dirty="0">
                <a:solidFill>
                  <a:schemeClr val="tx1"/>
                </a:solidFill>
                <a:effectLst/>
                <a:latin typeface="+mn-lt"/>
                <a:ea typeface="+mn-ea"/>
                <a:cs typeface="+mn-cs"/>
              </a:rPr>
              <a:t>MANOVA</a:t>
            </a:r>
            <a:r>
              <a:rPr lang="zh-TW" altLang="en-US" sz="1200" b="0" i="0" kern="1200" dirty="0">
                <a:solidFill>
                  <a:schemeClr val="tx1"/>
                </a:solidFill>
                <a:effectLst/>
                <a:latin typeface="+mn-lt"/>
                <a:ea typeface="+mn-ea"/>
                <a:cs typeface="+mn-cs"/>
              </a:rPr>
              <a:t>）</a:t>
            </a:r>
            <a:endParaRPr lang="en-US" altLang="zh-TW" sz="1200" b="1" dirty="0">
              <a:solidFill>
                <a:prstClr val="black"/>
              </a:solidFill>
              <a:latin typeface="微軟正黑體" panose="020B0604030504040204" pitchFamily="34" charset="-120"/>
              <a:ea typeface="微軟正黑體" panose="020B0604030504040204" pitchFamily="34" charset="-12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TW" sz="1200" b="1" dirty="0">
              <a:solidFill>
                <a:prstClr val="black"/>
              </a:solidFill>
              <a:latin typeface="微軟正黑體" panose="020B0604030504040204" pitchFamily="34" charset="-120"/>
              <a:ea typeface="微軟正黑體" panose="020B0604030504040204" pitchFamily="34" charset="-12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zh-TW" altLang="en-US" sz="1200" b="1" dirty="0">
                <a:solidFill>
                  <a:prstClr val="black"/>
                </a:solidFill>
                <a:latin typeface="微軟正黑體" panose="020B0604030504040204" pitchFamily="34" charset="-120"/>
                <a:ea typeface="微軟正黑體" panose="020B0604030504040204" pitchFamily="34" charset="-120"/>
              </a:rPr>
              <a:t>根據</a:t>
            </a:r>
            <a:r>
              <a:rPr lang="en-US" altLang="zh-TW" sz="1200" b="1" dirty="0">
                <a:solidFill>
                  <a:prstClr val="black"/>
                </a:solidFill>
                <a:latin typeface="微軟正黑體" panose="020B0604030504040204" pitchFamily="34" charset="-120"/>
                <a:ea typeface="微軟正黑體" panose="020B0604030504040204" pitchFamily="34" charset="-120"/>
              </a:rPr>
              <a:t>Bray</a:t>
            </a:r>
            <a:r>
              <a:rPr lang="zh-TW" altLang="en-US" sz="1200" b="1" dirty="0">
                <a:solidFill>
                  <a:prstClr val="black"/>
                </a:solidFill>
                <a:latin typeface="微軟正黑體" panose="020B0604030504040204" pitchFamily="34" charset="-120"/>
                <a:ea typeface="微軟正黑體" panose="020B0604030504040204" pitchFamily="34" charset="-120"/>
              </a:rPr>
              <a:t>和</a:t>
            </a:r>
            <a:r>
              <a:rPr lang="en-US" altLang="zh-TW" sz="1200" b="1" dirty="0">
                <a:solidFill>
                  <a:prstClr val="black"/>
                </a:solidFill>
                <a:latin typeface="微軟正黑體" panose="020B0604030504040204" pitchFamily="34" charset="-120"/>
                <a:ea typeface="微軟正黑體" panose="020B0604030504040204" pitchFamily="34" charset="-120"/>
              </a:rPr>
              <a:t>Maxwell</a:t>
            </a:r>
            <a:r>
              <a:rPr lang="zh-TW" altLang="en-US" sz="1200" b="1" dirty="0">
                <a:solidFill>
                  <a:prstClr val="black"/>
                </a:solidFill>
                <a:latin typeface="微軟正黑體" panose="020B0604030504040204" pitchFamily="34" charset="-120"/>
                <a:ea typeface="微軟正黑體" panose="020B0604030504040204" pitchFamily="34" charset="-120"/>
              </a:rPr>
              <a:t>（</a:t>
            </a:r>
            <a:r>
              <a:rPr lang="en-US" altLang="zh-TW" sz="1200" b="1" dirty="0">
                <a:solidFill>
                  <a:prstClr val="black"/>
                </a:solidFill>
                <a:latin typeface="微軟正黑體" panose="020B0604030504040204" pitchFamily="34" charset="-120"/>
                <a:ea typeface="微軟正黑體" panose="020B0604030504040204" pitchFamily="34" charset="-120"/>
              </a:rPr>
              <a:t>1985</a:t>
            </a:r>
            <a:r>
              <a:rPr lang="zh-TW" altLang="en-US" sz="1200" b="1" dirty="0">
                <a:solidFill>
                  <a:prstClr val="black"/>
                </a:solidFill>
                <a:latin typeface="微軟正黑體" panose="020B0604030504040204" pitchFamily="34" charset="-120"/>
                <a:ea typeface="微軟正黑體" panose="020B0604030504040204" pitchFamily="34" charset="-120"/>
              </a:rPr>
              <a:t>）的說法，當樣本大小相等時，</a:t>
            </a:r>
            <a:r>
              <a:rPr lang="en-US" altLang="zh-TW" sz="1200" b="1" dirty="0">
                <a:solidFill>
                  <a:prstClr val="black"/>
                </a:solidFill>
                <a:latin typeface="微軟正黑體" panose="020B0604030504040204" pitchFamily="34" charset="-120"/>
                <a:ea typeface="微軟正黑體" panose="020B0604030504040204" pitchFamily="34" charset="-120"/>
              </a:rPr>
              <a:t>Pillai's Trace</a:t>
            </a:r>
            <a:r>
              <a:rPr lang="zh-TW" altLang="en-US" sz="1200" b="1" dirty="0">
                <a:solidFill>
                  <a:prstClr val="black"/>
                </a:solidFill>
                <a:latin typeface="微軟正黑體" panose="020B0604030504040204" pitchFamily="34" charset="-120"/>
                <a:ea typeface="微軟正黑體" panose="020B0604030504040204" pitchFamily="34" charset="-120"/>
              </a:rPr>
              <a:t>（</a:t>
            </a:r>
            <a:r>
              <a:rPr lang="en-US" altLang="zh-TW" sz="1200" b="1" dirty="0">
                <a:solidFill>
                  <a:prstClr val="black"/>
                </a:solidFill>
                <a:latin typeface="微軟正黑體" panose="020B0604030504040204" pitchFamily="34" charset="-120"/>
                <a:ea typeface="微軟正黑體" panose="020B0604030504040204" pitchFamily="34" charset="-120"/>
              </a:rPr>
              <a:t>V</a:t>
            </a:r>
            <a:r>
              <a:rPr lang="zh-TW" altLang="en-US" sz="1200" b="1" dirty="0">
                <a:solidFill>
                  <a:prstClr val="black"/>
                </a:solidFill>
                <a:latin typeface="微軟正黑體" panose="020B0604030504040204" pitchFamily="34" charset="-120"/>
                <a:ea typeface="微軟正黑體" panose="020B0604030504040204" pitchFamily="34" charset="-120"/>
              </a:rPr>
              <a:t>）是最強大的選擇。因此，</a:t>
            </a:r>
            <a:r>
              <a:rPr lang="en-US" altLang="zh-TW" sz="1200" b="1" dirty="0">
                <a:solidFill>
                  <a:prstClr val="black"/>
                </a:solidFill>
                <a:latin typeface="微軟正黑體" panose="020B0604030504040204" pitchFamily="34" charset="-120"/>
                <a:ea typeface="微軟正黑體" panose="020B0604030504040204" pitchFamily="34" charset="-120"/>
              </a:rPr>
              <a:t>Pillai's Trace</a:t>
            </a:r>
            <a:r>
              <a:rPr lang="zh-TW" altLang="en-US" sz="1200" b="1" dirty="0">
                <a:solidFill>
                  <a:prstClr val="black"/>
                </a:solidFill>
                <a:latin typeface="微軟正黑體" panose="020B0604030504040204" pitchFamily="34" charset="-120"/>
                <a:ea typeface="微軟正黑體" panose="020B0604030504040204" pitchFamily="34" charset="-120"/>
              </a:rPr>
              <a:t>（</a:t>
            </a:r>
            <a:r>
              <a:rPr lang="en-US" altLang="zh-TW" sz="1200" b="1" dirty="0">
                <a:solidFill>
                  <a:prstClr val="black"/>
                </a:solidFill>
                <a:latin typeface="微軟正黑體" panose="020B0604030504040204" pitchFamily="34" charset="-120"/>
                <a:ea typeface="微軟正黑體" panose="020B0604030504040204" pitchFamily="34" charset="-120"/>
              </a:rPr>
              <a:t>V</a:t>
            </a:r>
            <a:r>
              <a:rPr lang="zh-TW" altLang="en-US" sz="1200" b="1" dirty="0">
                <a:solidFill>
                  <a:prstClr val="black"/>
                </a:solidFill>
                <a:latin typeface="微軟正黑體" panose="020B0604030504040204" pitchFamily="34" charset="-120"/>
                <a:ea typeface="微軟正黑體" panose="020B0604030504040204" pitchFamily="34" charset="-120"/>
              </a:rPr>
              <a:t>）的結果被認為可以報告該試驗在本實驗中的重要性。</a:t>
            </a:r>
          </a:p>
          <a:p>
            <a:endParaRPr lang="zh-TW" altLang="en-US" sz="1200" b="1" dirty="0">
              <a:solidFill>
                <a:prstClr val="black"/>
              </a:solidFill>
              <a:latin typeface="微軟正黑體" panose="020B0604030504040204" pitchFamily="34" charset="-120"/>
              <a:ea typeface="微軟正黑體" panose="020B0604030504040204" pitchFamily="34" charset="-120"/>
            </a:endParaRPr>
          </a:p>
        </p:txBody>
      </p:sp>
      <p:sp>
        <p:nvSpPr>
          <p:cNvPr id="4" name="投影片編號版面配置區 3"/>
          <p:cNvSpPr>
            <a:spLocks noGrp="1"/>
          </p:cNvSpPr>
          <p:nvPr>
            <p:ph type="sldNum" sz="quarter" idx="10"/>
          </p:nvPr>
        </p:nvSpPr>
        <p:spPr/>
        <p:txBody>
          <a:bodyPr/>
          <a:lstStyle/>
          <a:p>
            <a:fld id="{3B709B49-FE34-47F5-9CA4-190B745D6863}" type="slidenum">
              <a:rPr lang="zh-TW" altLang="en-US" smtClean="0"/>
              <a:t>23</a:t>
            </a:fld>
            <a:endParaRPr lang="zh-TW" altLang="en-US"/>
          </a:p>
        </p:txBody>
      </p:sp>
    </p:spTree>
    <p:extLst>
      <p:ext uri="{BB962C8B-B14F-4D97-AF65-F5344CB8AC3E}">
        <p14:creationId xmlns:p14="http://schemas.microsoft.com/office/powerpoint/2010/main" val="32872555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zh-TW" sz="1200" kern="1200" dirty="0">
              <a:solidFill>
                <a:schemeClr val="tx1"/>
              </a:solidFill>
              <a:effectLst/>
              <a:latin typeface="+mn-lt"/>
              <a:ea typeface="+mn-ea"/>
              <a:cs typeface="+mn-cs"/>
            </a:endParaRPr>
          </a:p>
        </p:txBody>
      </p:sp>
      <p:sp>
        <p:nvSpPr>
          <p:cNvPr id="4" name="投影片編號版面配置區 3"/>
          <p:cNvSpPr>
            <a:spLocks noGrp="1"/>
          </p:cNvSpPr>
          <p:nvPr>
            <p:ph type="sldNum" sz="quarter" idx="10"/>
          </p:nvPr>
        </p:nvSpPr>
        <p:spPr/>
        <p:txBody>
          <a:bodyPr/>
          <a:lstStyle/>
          <a:p>
            <a:fld id="{3B709B49-FE34-47F5-9CA4-190B745D6863}" type="slidenum">
              <a:rPr lang="zh-TW" altLang="en-US" smtClean="0"/>
              <a:t>24</a:t>
            </a:fld>
            <a:endParaRPr lang="zh-TW" altLang="en-US"/>
          </a:p>
        </p:txBody>
      </p:sp>
    </p:spTree>
    <p:extLst>
      <p:ext uri="{BB962C8B-B14F-4D97-AF65-F5344CB8AC3E}">
        <p14:creationId xmlns:p14="http://schemas.microsoft.com/office/powerpoint/2010/main" val="397661794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sz="1200" b="1" kern="1200" dirty="0">
              <a:solidFill>
                <a:schemeClr val="accent2">
                  <a:lumMod val="50000"/>
                </a:schemeClr>
              </a:solidFill>
              <a:latin typeface="微軟正黑體" panose="020B0604030504040204" pitchFamily="34" charset="-120"/>
              <a:ea typeface="微軟正黑體" panose="020B0604030504040204" pitchFamily="34" charset="-120"/>
              <a:cs typeface="+mn-cs"/>
            </a:endParaRPr>
          </a:p>
        </p:txBody>
      </p:sp>
      <p:sp>
        <p:nvSpPr>
          <p:cNvPr id="4" name="投影片編號版面配置區 3"/>
          <p:cNvSpPr>
            <a:spLocks noGrp="1"/>
          </p:cNvSpPr>
          <p:nvPr>
            <p:ph type="sldNum" sz="quarter" idx="10"/>
          </p:nvPr>
        </p:nvSpPr>
        <p:spPr/>
        <p:txBody>
          <a:bodyPr/>
          <a:lstStyle/>
          <a:p>
            <a:fld id="{3B709B49-FE34-47F5-9CA4-190B745D6863}" type="slidenum">
              <a:rPr lang="zh-TW" altLang="en-US" smtClean="0"/>
              <a:t>3</a:t>
            </a:fld>
            <a:endParaRPr lang="zh-TW" altLang="en-US"/>
          </a:p>
        </p:txBody>
      </p:sp>
    </p:spTree>
    <p:extLst>
      <p:ext uri="{BB962C8B-B14F-4D97-AF65-F5344CB8AC3E}">
        <p14:creationId xmlns:p14="http://schemas.microsoft.com/office/powerpoint/2010/main" val="318887238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sz="1200" b="1" kern="1200" dirty="0">
              <a:solidFill>
                <a:schemeClr val="accent2">
                  <a:lumMod val="50000"/>
                </a:schemeClr>
              </a:solidFill>
              <a:latin typeface="微軟正黑體" panose="020B0604030504040204" pitchFamily="34" charset="-120"/>
              <a:ea typeface="微軟正黑體" panose="020B0604030504040204" pitchFamily="34" charset="-120"/>
              <a:cs typeface="+mn-cs"/>
            </a:endParaRPr>
          </a:p>
        </p:txBody>
      </p:sp>
      <p:sp>
        <p:nvSpPr>
          <p:cNvPr id="4" name="投影片編號版面配置區 3"/>
          <p:cNvSpPr>
            <a:spLocks noGrp="1"/>
          </p:cNvSpPr>
          <p:nvPr>
            <p:ph type="sldNum" sz="quarter" idx="10"/>
          </p:nvPr>
        </p:nvSpPr>
        <p:spPr/>
        <p:txBody>
          <a:bodyPr/>
          <a:lstStyle/>
          <a:p>
            <a:fld id="{3B709B49-FE34-47F5-9CA4-190B745D6863}" type="slidenum">
              <a:rPr lang="zh-TW" altLang="en-US" smtClean="0"/>
              <a:t>4</a:t>
            </a:fld>
            <a:endParaRPr lang="zh-TW" altLang="en-US"/>
          </a:p>
        </p:txBody>
      </p:sp>
    </p:spTree>
    <p:extLst>
      <p:ext uri="{BB962C8B-B14F-4D97-AF65-F5344CB8AC3E}">
        <p14:creationId xmlns:p14="http://schemas.microsoft.com/office/powerpoint/2010/main" val="10500266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10"/>
          </p:nvPr>
        </p:nvSpPr>
        <p:spPr/>
        <p:txBody>
          <a:bodyPr/>
          <a:lstStyle/>
          <a:p>
            <a:fld id="{3B709B49-FE34-47F5-9CA4-190B745D6863}" type="slidenum">
              <a:rPr lang="zh-TW" altLang="en-US" smtClean="0"/>
              <a:t>5</a:t>
            </a:fld>
            <a:endParaRPr lang="zh-TW" altLang="en-US"/>
          </a:p>
        </p:txBody>
      </p:sp>
    </p:spTree>
    <p:extLst>
      <p:ext uri="{BB962C8B-B14F-4D97-AF65-F5344CB8AC3E}">
        <p14:creationId xmlns:p14="http://schemas.microsoft.com/office/powerpoint/2010/main" val="121492533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pPr marL="0" lvl="0" indent="0">
              <a:buFont typeface="Arial" panose="020B0604020202020204" pitchFamily="34" charset="0"/>
              <a:buNone/>
            </a:pPr>
            <a:r>
              <a:rPr lang="zh-TW" altLang="en-US" sz="1200" b="0" i="0" kern="1200" dirty="0">
                <a:solidFill>
                  <a:schemeClr val="tx1"/>
                </a:solidFill>
                <a:effectLst/>
                <a:latin typeface="+mn-lt"/>
                <a:ea typeface="+mn-ea"/>
                <a:cs typeface="+mn-cs"/>
              </a:rPr>
              <a:t>顯示了從車輛內部（左側）和外部（右側）的模擬環境的視圖。</a:t>
            </a:r>
            <a:endParaRPr lang="zh-TW" altLang="en-US" sz="1200" b="1" dirty="0">
              <a:solidFill>
                <a:prstClr val="black"/>
              </a:solidFill>
              <a:latin typeface="微軟正黑體" panose="020B0604030504040204" pitchFamily="34" charset="-120"/>
              <a:ea typeface="微軟正黑體" panose="020B0604030504040204" pitchFamily="34" charset="-120"/>
            </a:endParaRPr>
          </a:p>
        </p:txBody>
      </p:sp>
      <p:sp>
        <p:nvSpPr>
          <p:cNvPr id="4" name="投影片編號版面配置區 3"/>
          <p:cNvSpPr>
            <a:spLocks noGrp="1"/>
          </p:cNvSpPr>
          <p:nvPr>
            <p:ph type="sldNum" sz="quarter" idx="10"/>
          </p:nvPr>
        </p:nvSpPr>
        <p:spPr/>
        <p:txBody>
          <a:bodyPr/>
          <a:lstStyle/>
          <a:p>
            <a:fld id="{3B709B49-FE34-47F5-9CA4-190B745D6863}" type="slidenum">
              <a:rPr lang="zh-TW" altLang="en-US" smtClean="0"/>
              <a:t>6</a:t>
            </a:fld>
            <a:endParaRPr lang="zh-TW" altLang="en-US"/>
          </a:p>
        </p:txBody>
      </p:sp>
    </p:spTree>
    <p:extLst>
      <p:ext uri="{BB962C8B-B14F-4D97-AF65-F5344CB8AC3E}">
        <p14:creationId xmlns:p14="http://schemas.microsoft.com/office/powerpoint/2010/main" val="415597623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en-US" altLang="zh-TW" sz="1200" b="1" dirty="0">
                <a:solidFill>
                  <a:prstClr val="black"/>
                </a:solidFill>
                <a:latin typeface="微軟正黑體" panose="020B0604030504040204" pitchFamily="34" charset="-120"/>
                <a:ea typeface="微軟正黑體" panose="020B0604030504040204" pitchFamily="34" charset="-120"/>
              </a:rPr>
              <a:t>25Fps</a:t>
            </a:r>
            <a:r>
              <a:rPr lang="zh-TW" altLang="en-US" sz="1200" b="1" dirty="0">
                <a:solidFill>
                  <a:prstClr val="black"/>
                </a:solidFill>
                <a:latin typeface="微軟正黑體" panose="020B0604030504040204" pitchFamily="34" charset="-120"/>
                <a:ea typeface="微軟正黑體" panose="020B0604030504040204" pitchFamily="34" charset="-120"/>
              </a:rPr>
              <a:t>每秒跑</a:t>
            </a:r>
            <a:r>
              <a:rPr lang="en-US" altLang="zh-TW" sz="1200" b="1" dirty="0">
                <a:solidFill>
                  <a:prstClr val="black"/>
                </a:solidFill>
                <a:latin typeface="微軟正黑體" panose="020B0604030504040204" pitchFamily="34" charset="-120"/>
                <a:ea typeface="微軟正黑體" panose="020B0604030504040204" pitchFamily="34" charset="-120"/>
              </a:rPr>
              <a:t>25</a:t>
            </a:r>
            <a:r>
              <a:rPr lang="zh-TW" altLang="en-US" sz="1200" b="1" dirty="0">
                <a:solidFill>
                  <a:prstClr val="black"/>
                </a:solidFill>
                <a:latin typeface="微軟正黑體" panose="020B0604030504040204" pitchFamily="34" charset="-120"/>
                <a:ea typeface="微軟正黑體" panose="020B0604030504040204" pitchFamily="34" charset="-120"/>
              </a:rPr>
              <a:t>張畫面</a:t>
            </a:r>
            <a:endParaRPr lang="zh-TW" altLang="en-US" dirty="0"/>
          </a:p>
        </p:txBody>
      </p:sp>
      <p:sp>
        <p:nvSpPr>
          <p:cNvPr id="4" name="投影片編號版面配置區 3"/>
          <p:cNvSpPr>
            <a:spLocks noGrp="1"/>
          </p:cNvSpPr>
          <p:nvPr>
            <p:ph type="sldNum" sz="quarter" idx="10"/>
          </p:nvPr>
        </p:nvSpPr>
        <p:spPr/>
        <p:txBody>
          <a:bodyPr/>
          <a:lstStyle/>
          <a:p>
            <a:fld id="{3B709B49-FE34-47F5-9CA4-190B745D6863}" type="slidenum">
              <a:rPr lang="zh-TW" altLang="en-US" smtClean="0"/>
              <a:t>7</a:t>
            </a:fld>
            <a:endParaRPr lang="zh-TW" altLang="en-US"/>
          </a:p>
        </p:txBody>
      </p:sp>
    </p:spTree>
    <p:extLst>
      <p:ext uri="{BB962C8B-B14F-4D97-AF65-F5344CB8AC3E}">
        <p14:creationId xmlns:p14="http://schemas.microsoft.com/office/powerpoint/2010/main" val="376012646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sz="1200" b="1" dirty="0">
              <a:solidFill>
                <a:prstClr val="black"/>
              </a:solidFill>
              <a:latin typeface="微軟正黑體" panose="020B0604030504040204" pitchFamily="34" charset="-120"/>
              <a:ea typeface="微軟正黑體" panose="020B0604030504040204" pitchFamily="34" charset="-120"/>
            </a:endParaRPr>
          </a:p>
        </p:txBody>
      </p:sp>
      <p:sp>
        <p:nvSpPr>
          <p:cNvPr id="4" name="投影片編號版面配置區 3"/>
          <p:cNvSpPr>
            <a:spLocks noGrp="1"/>
          </p:cNvSpPr>
          <p:nvPr>
            <p:ph type="sldNum" sz="quarter" idx="10"/>
          </p:nvPr>
        </p:nvSpPr>
        <p:spPr/>
        <p:txBody>
          <a:bodyPr/>
          <a:lstStyle/>
          <a:p>
            <a:fld id="{3B709B49-FE34-47F5-9CA4-190B745D6863}" type="slidenum">
              <a:rPr lang="zh-TW" altLang="en-US" smtClean="0"/>
              <a:t>8</a:t>
            </a:fld>
            <a:endParaRPr lang="zh-TW" altLang="en-US"/>
          </a:p>
        </p:txBody>
      </p:sp>
    </p:spTree>
    <p:extLst>
      <p:ext uri="{BB962C8B-B14F-4D97-AF65-F5344CB8AC3E}">
        <p14:creationId xmlns:p14="http://schemas.microsoft.com/office/powerpoint/2010/main" val="14302199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sz="1200" b="1" dirty="0">
              <a:solidFill>
                <a:prstClr val="black"/>
              </a:solidFill>
              <a:latin typeface="微軟正黑體" panose="020B0604030504040204" pitchFamily="34" charset="-120"/>
              <a:ea typeface="微軟正黑體" panose="020B0604030504040204" pitchFamily="34" charset="-120"/>
            </a:endParaRPr>
          </a:p>
        </p:txBody>
      </p:sp>
      <p:sp>
        <p:nvSpPr>
          <p:cNvPr id="4" name="投影片編號版面配置區 3"/>
          <p:cNvSpPr>
            <a:spLocks noGrp="1"/>
          </p:cNvSpPr>
          <p:nvPr>
            <p:ph type="sldNum" sz="quarter" idx="10"/>
          </p:nvPr>
        </p:nvSpPr>
        <p:spPr/>
        <p:txBody>
          <a:bodyPr/>
          <a:lstStyle/>
          <a:p>
            <a:fld id="{3B709B49-FE34-47F5-9CA4-190B745D6863}" type="slidenum">
              <a:rPr lang="zh-TW" altLang="en-US" smtClean="0"/>
              <a:t>9</a:t>
            </a:fld>
            <a:endParaRPr lang="zh-TW" altLang="en-US"/>
          </a:p>
        </p:txBody>
      </p:sp>
    </p:spTree>
    <p:extLst>
      <p:ext uri="{BB962C8B-B14F-4D97-AF65-F5344CB8AC3E}">
        <p14:creationId xmlns:p14="http://schemas.microsoft.com/office/powerpoint/2010/main" val="32980793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bg>
      <p:bgRef idx="1001">
        <a:schemeClr val="bg1"/>
      </p:bgRef>
    </p:bg>
    <p:spTree>
      <p:nvGrpSpPr>
        <p:cNvPr id="1" name=""/>
        <p:cNvGrpSpPr/>
        <p:nvPr/>
      </p:nvGrpSpPr>
      <p:grpSpPr>
        <a:xfrm>
          <a:off x="0" y="0"/>
          <a:ext cx="0" cy="0"/>
          <a:chOff x="0" y="0"/>
          <a:chExt cx="0" cy="0"/>
        </a:xfrm>
      </p:grpSpPr>
      <p:sp>
        <p:nvSpPr>
          <p:cNvPr id="2" name="標題 1"/>
          <p:cNvSpPr>
            <a:spLocks noGrp="1"/>
          </p:cNvSpPr>
          <p:nvPr>
            <p:ph type="ctrTitle"/>
          </p:nvPr>
        </p:nvSpPr>
        <p:spPr>
          <a:xfrm>
            <a:off x="1524000" y="1122363"/>
            <a:ext cx="9144000" cy="2387600"/>
          </a:xfrm>
        </p:spPr>
        <p:txBody>
          <a:bodyPr anchor="b"/>
          <a:lstStyle>
            <a:lvl1pPr algn="ctr">
              <a:defRPr sz="6000"/>
            </a:lvl1pPr>
          </a:lstStyle>
          <a:p>
            <a:r>
              <a:rPr lang="zh-TW" altLang="en-US"/>
              <a:t>按一下以編輯母片標題樣式</a:t>
            </a:r>
          </a:p>
        </p:txBody>
      </p:sp>
      <p:sp>
        <p:nvSpPr>
          <p:cNvPr id="3" name="副標題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TW" altLang="en-US"/>
              <a:t>按一下以編輯母片副標題樣式</a:t>
            </a:r>
          </a:p>
        </p:txBody>
      </p:sp>
      <p:sp>
        <p:nvSpPr>
          <p:cNvPr id="4" name="日期版面配置區 3"/>
          <p:cNvSpPr>
            <a:spLocks noGrp="1"/>
          </p:cNvSpPr>
          <p:nvPr>
            <p:ph type="dt" sz="half" idx="10"/>
          </p:nvPr>
        </p:nvSpPr>
        <p:spPr/>
        <p:txBody>
          <a:bodyPr/>
          <a:lstStyle/>
          <a:p>
            <a:fld id="{87B09BF9-A554-4500-B2DF-9FA5F9B110F8}" type="datetimeFigureOut">
              <a:rPr lang="zh-TW" altLang="en-US" smtClean="0"/>
              <a:t>2020/8/4</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86A91835-1908-4331-A900-C0FC59490649}" type="slidenum">
              <a:rPr lang="zh-TW" altLang="en-US" smtClean="0"/>
              <a:t>‹#›</a:t>
            </a:fld>
            <a:endParaRPr lang="zh-TW" altLang="en-US"/>
          </a:p>
        </p:txBody>
      </p:sp>
    </p:spTree>
    <p:extLst>
      <p:ext uri="{BB962C8B-B14F-4D97-AF65-F5344CB8AC3E}">
        <p14:creationId xmlns:p14="http://schemas.microsoft.com/office/powerpoint/2010/main" val="2778263477"/>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直排文字版面配置區 2"/>
          <p:cNvSpPr>
            <a:spLocks noGrp="1"/>
          </p:cNvSpPr>
          <p:nvPr>
            <p:ph type="body" orient="vert" idx="1"/>
          </p:nvPr>
        </p:nvSpPr>
        <p:spPr/>
        <p:txBody>
          <a:bodyPr vert="eaVert"/>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p:cNvSpPr>
            <a:spLocks noGrp="1"/>
          </p:cNvSpPr>
          <p:nvPr>
            <p:ph type="dt" sz="half" idx="10"/>
          </p:nvPr>
        </p:nvSpPr>
        <p:spPr/>
        <p:txBody>
          <a:bodyPr/>
          <a:lstStyle/>
          <a:p>
            <a:fld id="{87B09BF9-A554-4500-B2DF-9FA5F9B110F8}" type="datetimeFigureOut">
              <a:rPr lang="zh-TW" altLang="en-US" smtClean="0"/>
              <a:t>2020/8/4</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86A91835-1908-4331-A900-C0FC59490649}" type="slidenum">
              <a:rPr lang="zh-TW" altLang="en-US" smtClean="0"/>
              <a:t>‹#›</a:t>
            </a:fld>
            <a:endParaRPr lang="zh-TW" altLang="en-US"/>
          </a:p>
        </p:txBody>
      </p:sp>
    </p:spTree>
    <p:extLst>
      <p:ext uri="{BB962C8B-B14F-4D97-AF65-F5344CB8AC3E}">
        <p14:creationId xmlns:p14="http://schemas.microsoft.com/office/powerpoint/2010/main" val="41612652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8724900" y="365125"/>
            <a:ext cx="2628900" cy="5811838"/>
          </a:xfrm>
        </p:spPr>
        <p:txBody>
          <a:bodyPr vert="eaVert"/>
          <a:lstStyle/>
          <a:p>
            <a:r>
              <a:rPr lang="zh-TW" altLang="en-US"/>
              <a:t>按一下以編輯母片標題樣式</a:t>
            </a:r>
          </a:p>
        </p:txBody>
      </p:sp>
      <p:sp>
        <p:nvSpPr>
          <p:cNvPr id="3" name="直排文字版面配置區 2"/>
          <p:cNvSpPr>
            <a:spLocks noGrp="1"/>
          </p:cNvSpPr>
          <p:nvPr>
            <p:ph type="body" orient="vert" idx="1"/>
          </p:nvPr>
        </p:nvSpPr>
        <p:spPr>
          <a:xfrm>
            <a:off x="838200" y="365125"/>
            <a:ext cx="7734300" cy="5811838"/>
          </a:xfrm>
        </p:spPr>
        <p:txBody>
          <a:bodyPr vert="eaVert"/>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p:cNvSpPr>
            <a:spLocks noGrp="1"/>
          </p:cNvSpPr>
          <p:nvPr>
            <p:ph type="dt" sz="half" idx="10"/>
          </p:nvPr>
        </p:nvSpPr>
        <p:spPr/>
        <p:txBody>
          <a:bodyPr/>
          <a:lstStyle/>
          <a:p>
            <a:fld id="{87B09BF9-A554-4500-B2DF-9FA5F9B110F8}" type="datetimeFigureOut">
              <a:rPr lang="zh-TW" altLang="en-US" smtClean="0"/>
              <a:t>2020/8/4</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86A91835-1908-4331-A900-C0FC59490649}" type="slidenum">
              <a:rPr lang="zh-TW" altLang="en-US" smtClean="0"/>
              <a:t>‹#›</a:t>
            </a:fld>
            <a:endParaRPr lang="zh-TW" altLang="en-US"/>
          </a:p>
        </p:txBody>
      </p:sp>
    </p:spTree>
    <p:extLst>
      <p:ext uri="{BB962C8B-B14F-4D97-AF65-F5344CB8AC3E}">
        <p14:creationId xmlns:p14="http://schemas.microsoft.com/office/powerpoint/2010/main" val="18080951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內容版面配置區 2"/>
          <p:cNvSpPr>
            <a:spLocks noGrp="1"/>
          </p:cNvSpPr>
          <p:nvPr>
            <p:ph idx="1"/>
          </p:nvPr>
        </p:nvSpPr>
        <p:spPr/>
        <p:txBody>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p:cNvSpPr>
            <a:spLocks noGrp="1"/>
          </p:cNvSpPr>
          <p:nvPr>
            <p:ph type="dt" sz="half" idx="10"/>
          </p:nvPr>
        </p:nvSpPr>
        <p:spPr/>
        <p:txBody>
          <a:bodyPr/>
          <a:lstStyle/>
          <a:p>
            <a:fld id="{87B09BF9-A554-4500-B2DF-9FA5F9B110F8}" type="datetimeFigureOut">
              <a:rPr lang="zh-TW" altLang="en-US" smtClean="0"/>
              <a:t>2020/8/4</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86A91835-1908-4331-A900-C0FC59490649}" type="slidenum">
              <a:rPr lang="zh-TW" altLang="en-US" smtClean="0"/>
              <a:t>‹#›</a:t>
            </a:fld>
            <a:endParaRPr lang="zh-TW" altLang="en-US"/>
          </a:p>
        </p:txBody>
      </p:sp>
    </p:spTree>
    <p:extLst>
      <p:ext uri="{BB962C8B-B14F-4D97-AF65-F5344CB8AC3E}">
        <p14:creationId xmlns:p14="http://schemas.microsoft.com/office/powerpoint/2010/main" val="7074307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章節標題">
    <p:spTree>
      <p:nvGrpSpPr>
        <p:cNvPr id="1" name=""/>
        <p:cNvGrpSpPr/>
        <p:nvPr/>
      </p:nvGrpSpPr>
      <p:grpSpPr>
        <a:xfrm>
          <a:off x="0" y="0"/>
          <a:ext cx="0" cy="0"/>
          <a:chOff x="0" y="0"/>
          <a:chExt cx="0" cy="0"/>
        </a:xfrm>
      </p:grpSpPr>
      <p:sp>
        <p:nvSpPr>
          <p:cNvPr id="2" name="標題 1"/>
          <p:cNvSpPr>
            <a:spLocks noGrp="1"/>
          </p:cNvSpPr>
          <p:nvPr>
            <p:ph type="title"/>
          </p:nvPr>
        </p:nvSpPr>
        <p:spPr>
          <a:xfrm>
            <a:off x="831850" y="1709738"/>
            <a:ext cx="10515600" cy="2852737"/>
          </a:xfrm>
        </p:spPr>
        <p:txBody>
          <a:bodyPr anchor="b"/>
          <a:lstStyle>
            <a:lvl1pPr>
              <a:defRPr sz="6000"/>
            </a:lvl1pPr>
          </a:lstStyle>
          <a:p>
            <a:r>
              <a:rPr lang="zh-TW" altLang="en-US"/>
              <a:t>按一下以編輯母片標題樣式</a:t>
            </a:r>
          </a:p>
        </p:txBody>
      </p:sp>
      <p:sp>
        <p:nvSpPr>
          <p:cNvPr id="3" name="文字版面配置區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TW" altLang="en-US"/>
              <a:t>編輯母片文字樣式</a:t>
            </a:r>
          </a:p>
        </p:txBody>
      </p:sp>
      <p:sp>
        <p:nvSpPr>
          <p:cNvPr id="4" name="日期版面配置區 3"/>
          <p:cNvSpPr>
            <a:spLocks noGrp="1"/>
          </p:cNvSpPr>
          <p:nvPr>
            <p:ph type="dt" sz="half" idx="10"/>
          </p:nvPr>
        </p:nvSpPr>
        <p:spPr/>
        <p:txBody>
          <a:bodyPr/>
          <a:lstStyle/>
          <a:p>
            <a:fld id="{87B09BF9-A554-4500-B2DF-9FA5F9B110F8}" type="datetimeFigureOut">
              <a:rPr lang="zh-TW" altLang="en-US" smtClean="0"/>
              <a:t>2020/8/4</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86A91835-1908-4331-A900-C0FC59490649}" type="slidenum">
              <a:rPr lang="zh-TW" altLang="en-US" smtClean="0"/>
              <a:t>‹#›</a:t>
            </a:fld>
            <a:endParaRPr lang="zh-TW" altLang="en-US"/>
          </a:p>
        </p:txBody>
      </p:sp>
    </p:spTree>
    <p:extLst>
      <p:ext uri="{BB962C8B-B14F-4D97-AF65-F5344CB8AC3E}">
        <p14:creationId xmlns:p14="http://schemas.microsoft.com/office/powerpoint/2010/main" val="40489171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內容版面配置區 2"/>
          <p:cNvSpPr>
            <a:spLocks noGrp="1"/>
          </p:cNvSpPr>
          <p:nvPr>
            <p:ph sz="half" idx="1"/>
          </p:nvPr>
        </p:nvSpPr>
        <p:spPr>
          <a:xfrm>
            <a:off x="838200" y="1825625"/>
            <a:ext cx="5181600" cy="4351338"/>
          </a:xfrm>
        </p:spPr>
        <p:txBody>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內容版面配置區 3"/>
          <p:cNvSpPr>
            <a:spLocks noGrp="1"/>
          </p:cNvSpPr>
          <p:nvPr>
            <p:ph sz="half" idx="2"/>
          </p:nvPr>
        </p:nvSpPr>
        <p:spPr>
          <a:xfrm>
            <a:off x="6172200" y="1825625"/>
            <a:ext cx="5181600" cy="4351338"/>
          </a:xfrm>
        </p:spPr>
        <p:txBody>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日期版面配置區 4"/>
          <p:cNvSpPr>
            <a:spLocks noGrp="1"/>
          </p:cNvSpPr>
          <p:nvPr>
            <p:ph type="dt" sz="half" idx="10"/>
          </p:nvPr>
        </p:nvSpPr>
        <p:spPr/>
        <p:txBody>
          <a:bodyPr/>
          <a:lstStyle/>
          <a:p>
            <a:fld id="{87B09BF9-A554-4500-B2DF-9FA5F9B110F8}" type="datetimeFigureOut">
              <a:rPr lang="zh-TW" altLang="en-US" smtClean="0"/>
              <a:t>2020/8/4</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86A91835-1908-4331-A900-C0FC59490649}" type="slidenum">
              <a:rPr lang="zh-TW" altLang="en-US" smtClean="0"/>
              <a:t>‹#›</a:t>
            </a:fld>
            <a:endParaRPr lang="zh-TW" altLang="en-US"/>
          </a:p>
        </p:txBody>
      </p:sp>
    </p:spTree>
    <p:extLst>
      <p:ext uri="{BB962C8B-B14F-4D97-AF65-F5344CB8AC3E}">
        <p14:creationId xmlns:p14="http://schemas.microsoft.com/office/powerpoint/2010/main" val="29567872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a:xfrm>
            <a:off x="839788" y="365125"/>
            <a:ext cx="10515600" cy="1325563"/>
          </a:xfrm>
        </p:spPr>
        <p:txBody>
          <a:bodyPr/>
          <a:lstStyle/>
          <a:p>
            <a:r>
              <a:rPr lang="zh-TW" altLang="en-US"/>
              <a:t>按一下以編輯母片標題樣式</a:t>
            </a:r>
          </a:p>
        </p:txBody>
      </p:sp>
      <p:sp>
        <p:nvSpPr>
          <p:cNvPr id="3" name="文字版面配置區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編輯母片文字樣式</a:t>
            </a:r>
          </a:p>
        </p:txBody>
      </p:sp>
      <p:sp>
        <p:nvSpPr>
          <p:cNvPr id="4" name="內容版面配置區 3"/>
          <p:cNvSpPr>
            <a:spLocks noGrp="1"/>
          </p:cNvSpPr>
          <p:nvPr>
            <p:ph sz="half" idx="2"/>
          </p:nvPr>
        </p:nvSpPr>
        <p:spPr>
          <a:xfrm>
            <a:off x="839788" y="2505075"/>
            <a:ext cx="5157787" cy="3684588"/>
          </a:xfrm>
        </p:spPr>
        <p:txBody>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文字版面配置區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編輯母片文字樣式</a:t>
            </a:r>
          </a:p>
        </p:txBody>
      </p:sp>
      <p:sp>
        <p:nvSpPr>
          <p:cNvPr id="6" name="內容版面配置區 5"/>
          <p:cNvSpPr>
            <a:spLocks noGrp="1"/>
          </p:cNvSpPr>
          <p:nvPr>
            <p:ph sz="quarter" idx="4"/>
          </p:nvPr>
        </p:nvSpPr>
        <p:spPr>
          <a:xfrm>
            <a:off x="6172200" y="2505075"/>
            <a:ext cx="5183188" cy="3684588"/>
          </a:xfrm>
        </p:spPr>
        <p:txBody>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7" name="日期版面配置區 6"/>
          <p:cNvSpPr>
            <a:spLocks noGrp="1"/>
          </p:cNvSpPr>
          <p:nvPr>
            <p:ph type="dt" sz="half" idx="10"/>
          </p:nvPr>
        </p:nvSpPr>
        <p:spPr/>
        <p:txBody>
          <a:bodyPr/>
          <a:lstStyle/>
          <a:p>
            <a:fld id="{87B09BF9-A554-4500-B2DF-9FA5F9B110F8}" type="datetimeFigureOut">
              <a:rPr lang="zh-TW" altLang="en-US" smtClean="0"/>
              <a:t>2020/8/4</a:t>
            </a:fld>
            <a:endParaRPr lang="zh-TW" altLang="en-US"/>
          </a:p>
        </p:txBody>
      </p:sp>
      <p:sp>
        <p:nvSpPr>
          <p:cNvPr id="8" name="頁尾版面配置區 7"/>
          <p:cNvSpPr>
            <a:spLocks noGrp="1"/>
          </p:cNvSpPr>
          <p:nvPr>
            <p:ph type="ftr" sz="quarter" idx="11"/>
          </p:nvPr>
        </p:nvSpPr>
        <p:spPr/>
        <p:txBody>
          <a:bodyPr/>
          <a:lstStyle/>
          <a:p>
            <a:endParaRPr lang="zh-TW" altLang="en-US"/>
          </a:p>
        </p:txBody>
      </p:sp>
      <p:sp>
        <p:nvSpPr>
          <p:cNvPr id="9" name="投影片編號版面配置區 8"/>
          <p:cNvSpPr>
            <a:spLocks noGrp="1"/>
          </p:cNvSpPr>
          <p:nvPr>
            <p:ph type="sldNum" sz="quarter" idx="12"/>
          </p:nvPr>
        </p:nvSpPr>
        <p:spPr/>
        <p:txBody>
          <a:bodyPr/>
          <a:lstStyle/>
          <a:p>
            <a:fld id="{86A91835-1908-4331-A900-C0FC59490649}" type="slidenum">
              <a:rPr lang="zh-TW" altLang="en-US" smtClean="0"/>
              <a:t>‹#›</a:t>
            </a:fld>
            <a:endParaRPr lang="zh-TW" altLang="en-US"/>
          </a:p>
        </p:txBody>
      </p:sp>
    </p:spTree>
    <p:extLst>
      <p:ext uri="{BB962C8B-B14F-4D97-AF65-F5344CB8AC3E}">
        <p14:creationId xmlns:p14="http://schemas.microsoft.com/office/powerpoint/2010/main" val="6463408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日期版面配置區 2"/>
          <p:cNvSpPr>
            <a:spLocks noGrp="1"/>
          </p:cNvSpPr>
          <p:nvPr>
            <p:ph type="dt" sz="half" idx="10"/>
          </p:nvPr>
        </p:nvSpPr>
        <p:spPr/>
        <p:txBody>
          <a:bodyPr/>
          <a:lstStyle/>
          <a:p>
            <a:fld id="{87B09BF9-A554-4500-B2DF-9FA5F9B110F8}" type="datetimeFigureOut">
              <a:rPr lang="zh-TW" altLang="en-US" smtClean="0"/>
              <a:t>2020/8/4</a:t>
            </a:fld>
            <a:endParaRPr lang="zh-TW" altLang="en-US"/>
          </a:p>
        </p:txBody>
      </p:sp>
      <p:sp>
        <p:nvSpPr>
          <p:cNvPr id="4" name="頁尾版面配置區 3"/>
          <p:cNvSpPr>
            <a:spLocks noGrp="1"/>
          </p:cNvSpPr>
          <p:nvPr>
            <p:ph type="ftr" sz="quarter" idx="11"/>
          </p:nvPr>
        </p:nvSpPr>
        <p:spPr/>
        <p:txBody>
          <a:bodyPr/>
          <a:lstStyle/>
          <a:p>
            <a:endParaRPr lang="zh-TW" altLang="en-US"/>
          </a:p>
        </p:txBody>
      </p:sp>
      <p:sp>
        <p:nvSpPr>
          <p:cNvPr id="5" name="投影片編號版面配置區 4"/>
          <p:cNvSpPr>
            <a:spLocks noGrp="1"/>
          </p:cNvSpPr>
          <p:nvPr>
            <p:ph type="sldNum" sz="quarter" idx="12"/>
          </p:nvPr>
        </p:nvSpPr>
        <p:spPr/>
        <p:txBody>
          <a:bodyPr/>
          <a:lstStyle/>
          <a:p>
            <a:fld id="{86A91835-1908-4331-A900-C0FC59490649}" type="slidenum">
              <a:rPr lang="zh-TW" altLang="en-US" smtClean="0"/>
              <a:t>‹#›</a:t>
            </a:fld>
            <a:endParaRPr lang="zh-TW" altLang="en-US"/>
          </a:p>
        </p:txBody>
      </p:sp>
    </p:spTree>
    <p:extLst>
      <p:ext uri="{BB962C8B-B14F-4D97-AF65-F5344CB8AC3E}">
        <p14:creationId xmlns:p14="http://schemas.microsoft.com/office/powerpoint/2010/main" val="26964989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1"/>
          <p:cNvSpPr>
            <a:spLocks noGrp="1"/>
          </p:cNvSpPr>
          <p:nvPr>
            <p:ph type="dt" sz="half" idx="10"/>
          </p:nvPr>
        </p:nvSpPr>
        <p:spPr/>
        <p:txBody>
          <a:bodyPr/>
          <a:lstStyle/>
          <a:p>
            <a:fld id="{87B09BF9-A554-4500-B2DF-9FA5F9B110F8}" type="datetimeFigureOut">
              <a:rPr lang="zh-TW" altLang="en-US" smtClean="0"/>
              <a:t>2020/8/4</a:t>
            </a:fld>
            <a:endParaRPr lang="zh-TW" altLang="en-US"/>
          </a:p>
        </p:txBody>
      </p:sp>
      <p:sp>
        <p:nvSpPr>
          <p:cNvPr id="3" name="頁尾版面配置區 2"/>
          <p:cNvSpPr>
            <a:spLocks noGrp="1"/>
          </p:cNvSpPr>
          <p:nvPr>
            <p:ph type="ftr" sz="quarter" idx="11"/>
          </p:nvPr>
        </p:nvSpPr>
        <p:spPr/>
        <p:txBody>
          <a:bodyPr/>
          <a:lstStyle/>
          <a:p>
            <a:endParaRPr lang="zh-TW" altLang="en-US"/>
          </a:p>
        </p:txBody>
      </p:sp>
      <p:sp>
        <p:nvSpPr>
          <p:cNvPr id="4" name="投影片編號版面配置區 3"/>
          <p:cNvSpPr>
            <a:spLocks noGrp="1"/>
          </p:cNvSpPr>
          <p:nvPr>
            <p:ph type="sldNum" sz="quarter" idx="12"/>
          </p:nvPr>
        </p:nvSpPr>
        <p:spPr/>
        <p:txBody>
          <a:bodyPr/>
          <a:lstStyle/>
          <a:p>
            <a:fld id="{86A91835-1908-4331-A900-C0FC59490649}" type="slidenum">
              <a:rPr lang="zh-TW" altLang="en-US" smtClean="0"/>
              <a:t>‹#›</a:t>
            </a:fld>
            <a:endParaRPr lang="zh-TW" altLang="en-US"/>
          </a:p>
        </p:txBody>
      </p:sp>
    </p:spTree>
    <p:extLst>
      <p:ext uri="{BB962C8B-B14F-4D97-AF65-F5344CB8AC3E}">
        <p14:creationId xmlns:p14="http://schemas.microsoft.com/office/powerpoint/2010/main" val="6243256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839788" y="457200"/>
            <a:ext cx="3932237" cy="1600200"/>
          </a:xfrm>
        </p:spPr>
        <p:txBody>
          <a:bodyPr anchor="b"/>
          <a:lstStyle>
            <a:lvl1pPr>
              <a:defRPr sz="3200"/>
            </a:lvl1pPr>
          </a:lstStyle>
          <a:p>
            <a:r>
              <a:rPr lang="zh-TW" altLang="en-US"/>
              <a:t>按一下以編輯母片標題樣式</a:t>
            </a:r>
          </a:p>
        </p:txBody>
      </p:sp>
      <p:sp>
        <p:nvSpPr>
          <p:cNvPr id="3" name="內容版面配置區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文字版面配置區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TW" altLang="en-US"/>
              <a:t>編輯母片文字樣式</a:t>
            </a:r>
          </a:p>
        </p:txBody>
      </p:sp>
      <p:sp>
        <p:nvSpPr>
          <p:cNvPr id="5" name="日期版面配置區 4"/>
          <p:cNvSpPr>
            <a:spLocks noGrp="1"/>
          </p:cNvSpPr>
          <p:nvPr>
            <p:ph type="dt" sz="half" idx="10"/>
          </p:nvPr>
        </p:nvSpPr>
        <p:spPr/>
        <p:txBody>
          <a:bodyPr/>
          <a:lstStyle/>
          <a:p>
            <a:fld id="{87B09BF9-A554-4500-B2DF-9FA5F9B110F8}" type="datetimeFigureOut">
              <a:rPr lang="zh-TW" altLang="en-US" smtClean="0"/>
              <a:t>2020/8/4</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86A91835-1908-4331-A900-C0FC59490649}" type="slidenum">
              <a:rPr lang="zh-TW" altLang="en-US" smtClean="0"/>
              <a:t>‹#›</a:t>
            </a:fld>
            <a:endParaRPr lang="zh-TW" altLang="en-US"/>
          </a:p>
        </p:txBody>
      </p:sp>
    </p:spTree>
    <p:extLst>
      <p:ext uri="{BB962C8B-B14F-4D97-AF65-F5344CB8AC3E}">
        <p14:creationId xmlns:p14="http://schemas.microsoft.com/office/powerpoint/2010/main" val="29433573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839788" y="457200"/>
            <a:ext cx="3932237" cy="1600200"/>
          </a:xfrm>
        </p:spPr>
        <p:txBody>
          <a:bodyPr anchor="b"/>
          <a:lstStyle>
            <a:lvl1pPr>
              <a:defRPr sz="3200"/>
            </a:lvl1pPr>
          </a:lstStyle>
          <a:p>
            <a:r>
              <a:rPr lang="zh-TW" altLang="en-US"/>
              <a:t>按一下以編輯母片標題樣式</a:t>
            </a:r>
          </a:p>
        </p:txBody>
      </p:sp>
      <p:sp>
        <p:nvSpPr>
          <p:cNvPr id="3" name="圖片版面配置區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TW" altLang="en-US"/>
          </a:p>
        </p:txBody>
      </p:sp>
      <p:sp>
        <p:nvSpPr>
          <p:cNvPr id="4" name="文字版面配置區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TW" altLang="en-US"/>
              <a:t>編輯母片文字樣式</a:t>
            </a:r>
          </a:p>
        </p:txBody>
      </p:sp>
      <p:sp>
        <p:nvSpPr>
          <p:cNvPr id="5" name="日期版面配置區 4"/>
          <p:cNvSpPr>
            <a:spLocks noGrp="1"/>
          </p:cNvSpPr>
          <p:nvPr>
            <p:ph type="dt" sz="half" idx="10"/>
          </p:nvPr>
        </p:nvSpPr>
        <p:spPr/>
        <p:txBody>
          <a:bodyPr/>
          <a:lstStyle/>
          <a:p>
            <a:fld id="{87B09BF9-A554-4500-B2DF-9FA5F9B110F8}" type="datetimeFigureOut">
              <a:rPr lang="zh-TW" altLang="en-US" smtClean="0"/>
              <a:t>2020/8/4</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86A91835-1908-4331-A900-C0FC59490649}" type="slidenum">
              <a:rPr lang="zh-TW" altLang="en-US" smtClean="0"/>
              <a:t>‹#›</a:t>
            </a:fld>
            <a:endParaRPr lang="zh-TW" altLang="en-US"/>
          </a:p>
        </p:txBody>
      </p:sp>
    </p:spTree>
    <p:extLst>
      <p:ext uri="{BB962C8B-B14F-4D97-AF65-F5344CB8AC3E}">
        <p14:creationId xmlns:p14="http://schemas.microsoft.com/office/powerpoint/2010/main" val="33248239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標題版面配置區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TW" altLang="en-US"/>
              <a:t>按一下以編輯母片標題樣式</a:t>
            </a:r>
          </a:p>
        </p:txBody>
      </p:sp>
      <p:sp>
        <p:nvSpPr>
          <p:cNvPr id="3" name="文字版面配置區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7B09BF9-A554-4500-B2DF-9FA5F9B110F8}" type="datetimeFigureOut">
              <a:rPr lang="zh-TW" altLang="en-US" smtClean="0"/>
              <a:t>2020/8/4</a:t>
            </a:fld>
            <a:endParaRPr lang="zh-TW" altLang="en-US"/>
          </a:p>
        </p:txBody>
      </p:sp>
      <p:sp>
        <p:nvSpPr>
          <p:cNvPr id="5" name="頁尾版面配置區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TW" altLang="en-US"/>
          </a:p>
        </p:txBody>
      </p:sp>
      <p:sp>
        <p:nvSpPr>
          <p:cNvPr id="6" name="投影片編號版面配置區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6A91835-1908-4331-A900-C0FC59490649}" type="slidenum">
              <a:rPr lang="zh-TW" altLang="en-US" smtClean="0"/>
              <a:t>‹#›</a:t>
            </a:fld>
            <a:endParaRPr lang="zh-TW" altLang="en-US"/>
          </a:p>
        </p:txBody>
      </p:sp>
    </p:spTree>
    <p:extLst>
      <p:ext uri="{BB962C8B-B14F-4D97-AF65-F5344CB8AC3E}">
        <p14:creationId xmlns:p14="http://schemas.microsoft.com/office/powerpoint/2010/main" val="70174537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99CCFF"/>
        </a:solidFill>
        <a:effectLst/>
      </p:bgPr>
    </p:bg>
    <p:spTree>
      <p:nvGrpSpPr>
        <p:cNvPr id="1" name=""/>
        <p:cNvGrpSpPr/>
        <p:nvPr/>
      </p:nvGrpSpPr>
      <p:grpSpPr>
        <a:xfrm>
          <a:off x="0" y="0"/>
          <a:ext cx="0" cy="0"/>
          <a:chOff x="0" y="0"/>
          <a:chExt cx="0" cy="0"/>
        </a:xfrm>
      </p:grpSpPr>
      <p:sp>
        <p:nvSpPr>
          <p:cNvPr id="2" name="標題 1"/>
          <p:cNvSpPr>
            <a:spLocks noGrp="1"/>
          </p:cNvSpPr>
          <p:nvPr>
            <p:ph type="ctrTitle"/>
          </p:nvPr>
        </p:nvSpPr>
        <p:spPr>
          <a:xfrm>
            <a:off x="181977" y="2046620"/>
            <a:ext cx="11828045" cy="1636294"/>
          </a:xfrm>
        </p:spPr>
        <p:txBody>
          <a:bodyPr>
            <a:noAutofit/>
          </a:bodyPr>
          <a:lstStyle/>
          <a:p>
            <a:r>
              <a:rPr lang="en-US" altLang="zh-TW" sz="4800" b="1" dirty="0"/>
              <a:t>Can younger drivers be trained to scan for information that will reduce their risk in roadway traffic scenarios that are hard to identify as hazardous?</a:t>
            </a:r>
            <a:endParaRPr lang="zh-TW" altLang="zh-TW" sz="4800" dirty="0"/>
          </a:p>
        </p:txBody>
      </p:sp>
      <p:sp>
        <p:nvSpPr>
          <p:cNvPr id="4" name="文字方塊 3"/>
          <p:cNvSpPr txBox="1"/>
          <p:nvPr/>
        </p:nvSpPr>
        <p:spPr>
          <a:xfrm>
            <a:off x="8821017" y="5939752"/>
            <a:ext cx="3173506" cy="523220"/>
          </a:xfrm>
          <a:prstGeom prst="rect">
            <a:avLst/>
          </a:prstGeom>
          <a:noFill/>
        </p:spPr>
        <p:txBody>
          <a:bodyPr wrap="square" rtlCol="0">
            <a:spAutoFit/>
          </a:bodyPr>
          <a:lstStyle/>
          <a:p>
            <a:r>
              <a:rPr lang="en-US" altLang="zh-TW" sz="2800" b="1" dirty="0"/>
              <a:t>Reporter</a:t>
            </a:r>
            <a:r>
              <a:rPr lang="zh-TW" altLang="en-US" sz="2800" b="1" dirty="0"/>
              <a:t>：</a:t>
            </a:r>
            <a:r>
              <a:rPr lang="zh-TW" altLang="en-US" sz="2800" b="1" dirty="0">
                <a:latin typeface="微軟正黑體" panose="020B0604030504040204" pitchFamily="34" charset="-120"/>
                <a:ea typeface="微軟正黑體" panose="020B0604030504040204" pitchFamily="34" charset="-120"/>
              </a:rPr>
              <a:t>陳姿璇</a:t>
            </a:r>
          </a:p>
        </p:txBody>
      </p:sp>
      <p:sp>
        <p:nvSpPr>
          <p:cNvPr id="3" name="矩形 2"/>
          <p:cNvSpPr/>
          <p:nvPr/>
        </p:nvSpPr>
        <p:spPr>
          <a:xfrm>
            <a:off x="1222917" y="3774475"/>
            <a:ext cx="9746166" cy="461665"/>
          </a:xfrm>
          <a:prstGeom prst="rect">
            <a:avLst/>
          </a:prstGeom>
        </p:spPr>
        <p:txBody>
          <a:bodyPr wrap="square">
            <a:spAutoFit/>
          </a:bodyPr>
          <a:lstStyle/>
          <a:p>
            <a:r>
              <a:rPr lang="en-US" altLang="zh-TW" sz="2400" dirty="0"/>
              <a:t>A. K. </a:t>
            </a:r>
            <a:r>
              <a:rPr lang="en-US" altLang="zh-TW" sz="2400" dirty="0" err="1"/>
              <a:t>Pradhan,A</a:t>
            </a:r>
            <a:r>
              <a:rPr lang="en-US" altLang="zh-TW" sz="2400" dirty="0"/>
              <a:t>. </a:t>
            </a:r>
            <a:r>
              <a:rPr lang="en-US" altLang="zh-TW" sz="2400" dirty="0" err="1"/>
              <a:t>Pollatsek,M</a:t>
            </a:r>
            <a:r>
              <a:rPr lang="en-US" altLang="zh-TW" sz="2400" dirty="0"/>
              <a:t>. </a:t>
            </a:r>
            <a:r>
              <a:rPr lang="en-US" altLang="zh-TW" sz="2400" dirty="0" err="1"/>
              <a:t>Knodler</a:t>
            </a:r>
            <a:r>
              <a:rPr lang="en-US" altLang="zh-TW" sz="2400" dirty="0"/>
              <a:t> &amp;D. L. Fisher</a:t>
            </a:r>
            <a:endParaRPr lang="zh-TW" altLang="en-US" sz="2400" dirty="0"/>
          </a:p>
        </p:txBody>
      </p:sp>
      <p:sp>
        <p:nvSpPr>
          <p:cNvPr id="5" name="矩形 4"/>
          <p:cNvSpPr/>
          <p:nvPr/>
        </p:nvSpPr>
        <p:spPr>
          <a:xfrm>
            <a:off x="1222917" y="4419164"/>
            <a:ext cx="6992998" cy="830997"/>
          </a:xfrm>
          <a:prstGeom prst="rect">
            <a:avLst/>
          </a:prstGeom>
        </p:spPr>
        <p:txBody>
          <a:bodyPr wrap="square">
            <a:spAutoFit/>
          </a:bodyPr>
          <a:lstStyle/>
          <a:p>
            <a:r>
              <a:rPr lang="pt-BR" altLang="zh-TW" sz="2400" dirty="0"/>
              <a:t>Ergonomics</a:t>
            </a:r>
          </a:p>
          <a:p>
            <a:r>
              <a:rPr lang="pt-BR" altLang="zh-TW" sz="2400" dirty="0"/>
              <a:t>Vol. 52, No. 6, June 2009, 657–673</a:t>
            </a:r>
            <a:endParaRPr lang="fr-FR" altLang="zh-TW" sz="2400" dirty="0"/>
          </a:p>
        </p:txBody>
      </p:sp>
    </p:spTree>
    <p:extLst>
      <p:ext uri="{BB962C8B-B14F-4D97-AF65-F5344CB8AC3E}">
        <p14:creationId xmlns:p14="http://schemas.microsoft.com/office/powerpoint/2010/main" val="258308729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文字方塊 12"/>
          <p:cNvSpPr txBox="1"/>
          <p:nvPr/>
        </p:nvSpPr>
        <p:spPr>
          <a:xfrm>
            <a:off x="627017" y="561703"/>
            <a:ext cx="13072654" cy="830997"/>
          </a:xfrm>
          <a:prstGeom prst="rect">
            <a:avLst/>
          </a:prstGeom>
          <a:noFill/>
        </p:spPr>
        <p:txBody>
          <a:bodyPr wrap="square" rtlCol="0">
            <a:spAutoFit/>
          </a:bodyPr>
          <a:lstStyle/>
          <a:p>
            <a:r>
              <a:rPr lang="en-US" altLang="zh-TW" sz="4800" dirty="0">
                <a:solidFill>
                  <a:prstClr val="black"/>
                </a:solidFill>
                <a:latin typeface="微軟正黑體" panose="020B0604030504040204" pitchFamily="34" charset="-120"/>
                <a:ea typeface="微軟正黑體" panose="020B0604030504040204" pitchFamily="34" charset="-120"/>
              </a:rPr>
              <a:t>Methods</a:t>
            </a:r>
            <a:endParaRPr lang="zh-TW" altLang="en-US" sz="4800" dirty="0">
              <a:solidFill>
                <a:prstClr val="black"/>
              </a:solidFill>
              <a:latin typeface="微軟正黑體" panose="020B0604030504040204" pitchFamily="34" charset="-120"/>
              <a:ea typeface="微軟正黑體" panose="020B0604030504040204" pitchFamily="34" charset="-120"/>
            </a:endParaRPr>
          </a:p>
        </p:txBody>
      </p:sp>
      <p:sp>
        <p:nvSpPr>
          <p:cNvPr id="18" name="矩形 17"/>
          <p:cNvSpPr/>
          <p:nvPr/>
        </p:nvSpPr>
        <p:spPr>
          <a:xfrm>
            <a:off x="376739" y="1704750"/>
            <a:ext cx="11438521" cy="523220"/>
          </a:xfrm>
          <a:prstGeom prst="rect">
            <a:avLst/>
          </a:prstGeom>
        </p:spPr>
        <p:txBody>
          <a:bodyPr wrap="square">
            <a:spAutoFit/>
          </a:bodyPr>
          <a:lstStyle/>
          <a:p>
            <a:pPr marL="457200" indent="-457200">
              <a:buFont typeface="Arial" panose="020B0604020202020204" pitchFamily="34" charset="0"/>
              <a:buChar char="•"/>
            </a:pPr>
            <a:r>
              <a:rPr lang="en-US" altLang="zh-TW" sz="2800" b="1" dirty="0">
                <a:latin typeface="微軟正黑體" panose="020B0604030504040204" pitchFamily="34" charset="-120"/>
                <a:ea typeface="微軟正黑體" panose="020B0604030504040204" pitchFamily="34" charset="-120"/>
              </a:rPr>
              <a:t>RAPT-3</a:t>
            </a:r>
            <a:r>
              <a:rPr lang="zh-TW" altLang="en-US" sz="2800" b="1" dirty="0">
                <a:latin typeface="微軟正黑體" panose="020B0604030504040204" pitchFamily="34" charset="-120"/>
                <a:ea typeface="微軟正黑體" panose="020B0604030504040204" pitchFamily="34" charset="-120"/>
              </a:rPr>
              <a:t>培訓計劃的</a:t>
            </a:r>
            <a:r>
              <a:rPr lang="en-US" altLang="zh-TW" sz="2800" b="1" dirty="0">
                <a:latin typeface="微軟正黑體" panose="020B0604030504040204" pitchFamily="34" charset="-120"/>
                <a:ea typeface="微軟正黑體" panose="020B0604030504040204" pitchFamily="34" charset="-120"/>
              </a:rPr>
              <a:t>3</a:t>
            </a:r>
            <a:r>
              <a:rPr lang="zh-TW" altLang="en-US" sz="2800" b="1" dirty="0">
                <a:latin typeface="微軟正黑體" panose="020B0604030504040204" pitchFamily="34" charset="-120"/>
                <a:ea typeface="微軟正黑體" panose="020B0604030504040204" pitchFamily="34" charset="-120"/>
              </a:rPr>
              <a:t>個主要部分為：預測試，訓練，進行測試</a:t>
            </a:r>
            <a:endParaRPr lang="en-US" altLang="zh-TW" sz="2800" b="1" dirty="0">
              <a:latin typeface="微軟正黑體" panose="020B0604030504040204" pitchFamily="34" charset="-120"/>
              <a:ea typeface="微軟正黑體" panose="020B0604030504040204" pitchFamily="34" charset="-120"/>
            </a:endParaRPr>
          </a:p>
        </p:txBody>
      </p:sp>
      <p:sp>
        <p:nvSpPr>
          <p:cNvPr id="9" name="矩形 8">
            <a:extLst>
              <a:ext uri="{FF2B5EF4-FFF2-40B4-BE49-F238E27FC236}">
                <a16:creationId xmlns:a16="http://schemas.microsoft.com/office/drawing/2014/main" id="{323CAF12-B66C-462A-884E-9C87D75CB22E}"/>
              </a:ext>
            </a:extLst>
          </p:cNvPr>
          <p:cNvSpPr/>
          <p:nvPr/>
        </p:nvSpPr>
        <p:spPr>
          <a:xfrm>
            <a:off x="376739" y="2258429"/>
            <a:ext cx="1452061" cy="523220"/>
          </a:xfrm>
          <a:prstGeom prst="rect">
            <a:avLst/>
          </a:prstGeom>
        </p:spPr>
        <p:txBody>
          <a:bodyPr wrap="square">
            <a:spAutoFit/>
          </a:bodyPr>
          <a:lstStyle/>
          <a:p>
            <a:r>
              <a:rPr lang="zh-TW" altLang="en-US" sz="2800" b="1" dirty="0">
                <a:latin typeface="微軟正黑體" panose="020B0604030504040204" pitchFamily="34" charset="-120"/>
                <a:ea typeface="微軟正黑體" panose="020B0604030504040204" pitchFamily="34" charset="-120"/>
              </a:rPr>
              <a:t>預測試</a:t>
            </a:r>
            <a:endParaRPr lang="en-US" altLang="zh-TW" sz="2800" b="1" dirty="0">
              <a:latin typeface="微軟正黑體" panose="020B0604030504040204" pitchFamily="34" charset="-120"/>
              <a:ea typeface="微軟正黑體" panose="020B0604030504040204" pitchFamily="34" charset="-120"/>
            </a:endParaRPr>
          </a:p>
        </p:txBody>
      </p:sp>
      <p:sp>
        <p:nvSpPr>
          <p:cNvPr id="10" name="矩形 9">
            <a:extLst>
              <a:ext uri="{FF2B5EF4-FFF2-40B4-BE49-F238E27FC236}">
                <a16:creationId xmlns:a16="http://schemas.microsoft.com/office/drawing/2014/main" id="{0CD8B68D-E287-4420-AD60-E7ED0EBEE8DE}"/>
              </a:ext>
            </a:extLst>
          </p:cNvPr>
          <p:cNvSpPr/>
          <p:nvPr/>
        </p:nvSpPr>
        <p:spPr>
          <a:xfrm>
            <a:off x="376738" y="2849593"/>
            <a:ext cx="6399200" cy="523220"/>
          </a:xfrm>
          <a:prstGeom prst="rect">
            <a:avLst/>
          </a:prstGeom>
        </p:spPr>
        <p:txBody>
          <a:bodyPr wrap="square">
            <a:spAutoFit/>
          </a:bodyPr>
          <a:lstStyle/>
          <a:p>
            <a:pPr marL="457200" indent="-457200">
              <a:buFont typeface="Arial" panose="020B0604020202020204" pitchFamily="34" charset="0"/>
              <a:buChar char="•"/>
            </a:pPr>
            <a:r>
              <a:rPr lang="zh-TW" altLang="en-US" sz="2800" b="1" dirty="0">
                <a:latin typeface="微軟正黑體" panose="020B0604030504040204" pitchFamily="34" charset="-120"/>
                <a:ea typeface="微軟正黑體" panose="020B0604030504040204" pitchFamily="34" charset="-120"/>
              </a:rPr>
              <a:t>每種情況均以一系列照片形式呈現</a:t>
            </a:r>
            <a:endParaRPr lang="en-US" altLang="zh-TW" sz="2800" b="1" dirty="0">
              <a:latin typeface="微軟正黑體" panose="020B0604030504040204" pitchFamily="34" charset="-120"/>
              <a:ea typeface="微軟正黑體" panose="020B0604030504040204" pitchFamily="34" charset="-120"/>
            </a:endParaRPr>
          </a:p>
        </p:txBody>
      </p:sp>
      <p:sp>
        <p:nvSpPr>
          <p:cNvPr id="2" name="矩形 1">
            <a:extLst>
              <a:ext uri="{FF2B5EF4-FFF2-40B4-BE49-F238E27FC236}">
                <a16:creationId xmlns:a16="http://schemas.microsoft.com/office/drawing/2014/main" id="{70A0D914-E113-4045-AC37-B4A1F9BAF66F}"/>
              </a:ext>
            </a:extLst>
          </p:cNvPr>
          <p:cNvSpPr/>
          <p:nvPr/>
        </p:nvSpPr>
        <p:spPr>
          <a:xfrm>
            <a:off x="376738" y="4087233"/>
            <a:ext cx="11438521" cy="523220"/>
          </a:xfrm>
          <a:prstGeom prst="rect">
            <a:avLst/>
          </a:prstGeom>
        </p:spPr>
        <p:txBody>
          <a:bodyPr wrap="square">
            <a:spAutoFit/>
          </a:bodyPr>
          <a:lstStyle/>
          <a:p>
            <a:pPr marL="457200" indent="-457200">
              <a:buFont typeface="Arial" panose="020B0604020202020204" pitchFamily="34" charset="0"/>
              <a:buChar char="•"/>
            </a:pPr>
            <a:r>
              <a:rPr lang="zh-TW" altLang="en-US" sz="2800" b="1" dirty="0">
                <a:latin typeface="微軟正黑體" panose="020B0604030504040204" pitchFamily="34" charset="-120"/>
                <a:ea typeface="微軟正黑體" panose="020B0604030504040204" pitchFamily="34" charset="-120"/>
              </a:rPr>
              <a:t>一個場景包含</a:t>
            </a:r>
            <a:r>
              <a:rPr lang="en-US" altLang="zh-TW" sz="2800" b="1" dirty="0">
                <a:latin typeface="微軟正黑體" panose="020B0604030504040204" pitchFamily="34" charset="-120"/>
                <a:ea typeface="微軟正黑體" panose="020B0604030504040204" pitchFamily="34" charset="-120"/>
              </a:rPr>
              <a:t>5</a:t>
            </a:r>
            <a:r>
              <a:rPr lang="zh-TW" altLang="en-US" sz="2800" b="1" dirty="0">
                <a:latin typeface="微軟正黑體" panose="020B0604030504040204" pitchFamily="34" charset="-120"/>
                <a:ea typeface="微軟正黑體" panose="020B0604030504040204" pitchFamily="34" charset="-120"/>
              </a:rPr>
              <a:t>到</a:t>
            </a:r>
            <a:r>
              <a:rPr lang="en-US" altLang="zh-TW" sz="2800" b="1" dirty="0">
                <a:latin typeface="微軟正黑體" panose="020B0604030504040204" pitchFamily="34" charset="-120"/>
                <a:ea typeface="微軟正黑體" panose="020B0604030504040204" pitchFamily="34" charset="-120"/>
              </a:rPr>
              <a:t>12</a:t>
            </a:r>
            <a:r>
              <a:rPr lang="zh-TW" altLang="en-US" sz="2800" b="1" dirty="0">
                <a:latin typeface="微軟正黑體" panose="020B0604030504040204" pitchFamily="34" charset="-120"/>
                <a:ea typeface="微軟正黑體" panose="020B0604030504040204" pitchFamily="34" charset="-120"/>
              </a:rPr>
              <a:t>張照片，具體取決於場景的長度和複雜性。</a:t>
            </a:r>
          </a:p>
        </p:txBody>
      </p:sp>
      <p:sp>
        <p:nvSpPr>
          <p:cNvPr id="7" name="矩形 6">
            <a:extLst>
              <a:ext uri="{FF2B5EF4-FFF2-40B4-BE49-F238E27FC236}">
                <a16:creationId xmlns:a16="http://schemas.microsoft.com/office/drawing/2014/main" id="{7E18263C-BA99-4C81-9204-32E1A7BDA7EE}"/>
              </a:ext>
            </a:extLst>
          </p:cNvPr>
          <p:cNvSpPr/>
          <p:nvPr/>
        </p:nvSpPr>
        <p:spPr>
          <a:xfrm>
            <a:off x="376738" y="3468413"/>
            <a:ext cx="10924307" cy="523220"/>
          </a:xfrm>
          <a:prstGeom prst="rect">
            <a:avLst/>
          </a:prstGeom>
        </p:spPr>
        <p:txBody>
          <a:bodyPr wrap="square">
            <a:spAutoFit/>
          </a:bodyPr>
          <a:lstStyle/>
          <a:p>
            <a:pPr marL="457200" indent="-457200">
              <a:buFont typeface="Arial" panose="020B0604020202020204" pitchFamily="34" charset="0"/>
              <a:buChar char="•"/>
            </a:pPr>
            <a:r>
              <a:rPr lang="zh-TW" altLang="en-US" sz="2800" b="1" dirty="0">
                <a:latin typeface="微軟正黑體" panose="020B0604030504040204" pitchFamily="34" charset="-120"/>
                <a:ea typeface="微軟正黑體" panose="020B0604030504040204" pitchFamily="34" charset="-120"/>
              </a:rPr>
              <a:t>這些照片顯示了在特定駕駛情況下，行駛車輛的駕駛員視野</a:t>
            </a:r>
            <a:endParaRPr lang="en-US" altLang="zh-TW" sz="2800" b="1" dirty="0">
              <a:latin typeface="微軟正黑體" panose="020B0604030504040204" pitchFamily="34" charset="-120"/>
              <a:ea typeface="微軟正黑體" panose="020B0604030504040204" pitchFamily="34" charset="-120"/>
            </a:endParaRPr>
          </a:p>
        </p:txBody>
      </p:sp>
      <p:sp>
        <p:nvSpPr>
          <p:cNvPr id="3" name="矩形 2">
            <a:extLst>
              <a:ext uri="{FF2B5EF4-FFF2-40B4-BE49-F238E27FC236}">
                <a16:creationId xmlns:a16="http://schemas.microsoft.com/office/drawing/2014/main" id="{FD173C74-E4A1-4E13-BA94-D3D0ECBFD26E}"/>
              </a:ext>
            </a:extLst>
          </p:cNvPr>
          <p:cNvSpPr/>
          <p:nvPr/>
        </p:nvSpPr>
        <p:spPr>
          <a:xfrm>
            <a:off x="188367" y="4992909"/>
            <a:ext cx="11815261" cy="523220"/>
          </a:xfrm>
          <a:prstGeom prst="rect">
            <a:avLst/>
          </a:prstGeom>
        </p:spPr>
        <p:txBody>
          <a:bodyPr wrap="square">
            <a:spAutoFit/>
          </a:bodyPr>
          <a:lstStyle/>
          <a:p>
            <a:r>
              <a:rPr lang="zh-TW" altLang="en-US" sz="2800" b="1" dirty="0">
                <a:latin typeface="微軟正黑體" panose="020B0604030504040204" pitchFamily="34" charset="-120"/>
                <a:ea typeface="微軟正黑體" panose="020B0604030504040204" pitchFamily="34" charset="-120"/>
              </a:rPr>
              <a:t>每張照片顯示</a:t>
            </a:r>
            <a:r>
              <a:rPr lang="en-US" altLang="zh-TW" sz="2800" b="1" dirty="0">
                <a:latin typeface="微軟正黑體" panose="020B0604030504040204" pitchFamily="34" charset="-120"/>
                <a:ea typeface="微軟正黑體" panose="020B0604030504040204" pitchFamily="34" charset="-120"/>
              </a:rPr>
              <a:t>3</a:t>
            </a:r>
            <a:r>
              <a:rPr lang="zh-TW" altLang="en-US" sz="2800" b="1" dirty="0">
                <a:latin typeface="微軟正黑體" panose="020B0604030504040204" pitchFamily="34" charset="-120"/>
                <a:ea typeface="微軟正黑體" panose="020B0604030504040204" pitchFamily="34" charset="-120"/>
              </a:rPr>
              <a:t>秒鐘。參與者使用滑鼠單擊每張照片必須特別注意這些區域。 </a:t>
            </a:r>
          </a:p>
        </p:txBody>
      </p:sp>
      <p:sp>
        <p:nvSpPr>
          <p:cNvPr id="11" name="矩形 10">
            <a:extLst>
              <a:ext uri="{FF2B5EF4-FFF2-40B4-BE49-F238E27FC236}">
                <a16:creationId xmlns:a16="http://schemas.microsoft.com/office/drawing/2014/main" id="{0E17042F-D003-4F9D-B415-88538017240D}"/>
              </a:ext>
            </a:extLst>
          </p:cNvPr>
          <p:cNvSpPr/>
          <p:nvPr/>
        </p:nvSpPr>
        <p:spPr>
          <a:xfrm>
            <a:off x="3374751" y="6202893"/>
            <a:ext cx="5570756" cy="523220"/>
          </a:xfrm>
          <a:prstGeom prst="rect">
            <a:avLst/>
          </a:prstGeom>
        </p:spPr>
        <p:txBody>
          <a:bodyPr wrap="none">
            <a:spAutoFit/>
          </a:bodyPr>
          <a:lstStyle/>
          <a:p>
            <a:r>
              <a:rPr lang="zh-TW" altLang="en-US" sz="2800" b="1" dirty="0">
                <a:solidFill>
                  <a:prstClr val="black"/>
                </a:solidFill>
                <a:latin typeface="微軟正黑體" panose="020B0604030504040204" pitchFamily="34" charset="-120"/>
                <a:ea typeface="微軟正黑體" panose="020B0604030504040204" pitchFamily="34" charset="-120"/>
              </a:rPr>
              <a:t>記錄了滑鼠點擊的</a:t>
            </a:r>
            <a:r>
              <a:rPr lang="zh-TW" altLang="en-US" sz="2800" b="1" dirty="0">
                <a:solidFill>
                  <a:prstClr val="black"/>
                </a:solidFill>
                <a:highlight>
                  <a:srgbClr val="F7C09B"/>
                </a:highlight>
                <a:latin typeface="微軟正黑體" panose="020B0604030504040204" pitchFamily="34" charset="-120"/>
                <a:ea typeface="微軟正黑體" panose="020B0604030504040204" pitchFamily="34" charset="-120"/>
              </a:rPr>
              <a:t>座標</a:t>
            </a:r>
            <a:r>
              <a:rPr lang="zh-TW" altLang="en-US" sz="2800" b="1" dirty="0">
                <a:solidFill>
                  <a:prstClr val="black"/>
                </a:solidFill>
                <a:latin typeface="微軟正黑體" panose="020B0604030504040204" pitchFamily="34" charset="-120"/>
                <a:ea typeface="微軟正黑體" panose="020B0604030504040204" pitchFamily="34" charset="-120"/>
              </a:rPr>
              <a:t>和</a:t>
            </a:r>
            <a:r>
              <a:rPr lang="zh-TW" altLang="en-US" sz="2800" b="1" dirty="0">
                <a:solidFill>
                  <a:prstClr val="black"/>
                </a:solidFill>
                <a:highlight>
                  <a:srgbClr val="F7C09B"/>
                </a:highlight>
                <a:latin typeface="微軟正黑體" panose="020B0604030504040204" pitchFamily="34" charset="-120"/>
                <a:ea typeface="微軟正黑體" panose="020B0604030504040204" pitchFamily="34" charset="-120"/>
              </a:rPr>
              <a:t>反應時間</a:t>
            </a:r>
            <a:endParaRPr lang="zh-TW" altLang="en-US" dirty="0">
              <a:highlight>
                <a:srgbClr val="F7C09B"/>
              </a:highlight>
            </a:endParaRPr>
          </a:p>
        </p:txBody>
      </p:sp>
      <p:cxnSp>
        <p:nvCxnSpPr>
          <p:cNvPr id="12" name="直線單箭頭接點 11">
            <a:extLst>
              <a:ext uri="{FF2B5EF4-FFF2-40B4-BE49-F238E27FC236}">
                <a16:creationId xmlns:a16="http://schemas.microsoft.com/office/drawing/2014/main" id="{F9D7A3DC-4136-42D5-83C3-7E4598961BC1}"/>
              </a:ext>
            </a:extLst>
          </p:cNvPr>
          <p:cNvCxnSpPr/>
          <p:nvPr/>
        </p:nvCxnSpPr>
        <p:spPr>
          <a:xfrm>
            <a:off x="6095997" y="5632504"/>
            <a:ext cx="0" cy="570389"/>
          </a:xfrm>
          <a:prstGeom prst="straightConnector1">
            <a:avLst/>
          </a:prstGeom>
          <a:ln w="38100">
            <a:tailEnd type="triangle"/>
          </a:ln>
        </p:spPr>
        <p:style>
          <a:lnRef idx="1">
            <a:schemeClr val="dk1"/>
          </a:lnRef>
          <a:fillRef idx="0">
            <a:schemeClr val="dk1"/>
          </a:fillRef>
          <a:effectRef idx="0">
            <a:schemeClr val="dk1"/>
          </a:effectRef>
          <a:fontRef idx="minor">
            <a:schemeClr val="tx1"/>
          </a:fontRef>
        </p:style>
      </p:cxnSp>
      <p:sp>
        <p:nvSpPr>
          <p:cNvPr id="4" name="矩形: 圓角 3">
            <a:extLst>
              <a:ext uri="{FF2B5EF4-FFF2-40B4-BE49-F238E27FC236}">
                <a16:creationId xmlns:a16="http://schemas.microsoft.com/office/drawing/2014/main" id="{EE2B39B1-2CA5-4E52-9C5D-CB836896B553}"/>
              </a:ext>
            </a:extLst>
          </p:cNvPr>
          <p:cNvSpPr/>
          <p:nvPr/>
        </p:nvSpPr>
        <p:spPr>
          <a:xfrm>
            <a:off x="376738" y="2227970"/>
            <a:ext cx="1223462" cy="523220"/>
          </a:xfrm>
          <a:prstGeom prst="roundRect">
            <a:avLst/>
          </a:prstGeom>
          <a:noFill/>
          <a:ln w="57150">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Tree>
    <p:extLst>
      <p:ext uri="{BB962C8B-B14F-4D97-AF65-F5344CB8AC3E}">
        <p14:creationId xmlns:p14="http://schemas.microsoft.com/office/powerpoint/2010/main" val="158663355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文字方塊 12"/>
          <p:cNvSpPr txBox="1"/>
          <p:nvPr/>
        </p:nvSpPr>
        <p:spPr>
          <a:xfrm>
            <a:off x="627017" y="561703"/>
            <a:ext cx="13072654" cy="830997"/>
          </a:xfrm>
          <a:prstGeom prst="rect">
            <a:avLst/>
          </a:prstGeom>
          <a:noFill/>
        </p:spPr>
        <p:txBody>
          <a:bodyPr wrap="square" rtlCol="0">
            <a:spAutoFit/>
          </a:bodyPr>
          <a:lstStyle/>
          <a:p>
            <a:r>
              <a:rPr lang="en-US" altLang="zh-TW" sz="4800" dirty="0">
                <a:solidFill>
                  <a:prstClr val="black"/>
                </a:solidFill>
                <a:latin typeface="微軟正黑體" panose="020B0604030504040204" pitchFamily="34" charset="-120"/>
                <a:ea typeface="微軟正黑體" panose="020B0604030504040204" pitchFamily="34" charset="-120"/>
              </a:rPr>
              <a:t>Methods</a:t>
            </a:r>
            <a:endParaRPr lang="zh-TW" altLang="en-US" sz="4800" dirty="0">
              <a:solidFill>
                <a:prstClr val="black"/>
              </a:solidFill>
              <a:latin typeface="微軟正黑體" panose="020B0604030504040204" pitchFamily="34" charset="-120"/>
              <a:ea typeface="微軟正黑體" panose="020B0604030504040204" pitchFamily="34" charset="-120"/>
            </a:endParaRPr>
          </a:p>
        </p:txBody>
      </p:sp>
      <p:sp>
        <p:nvSpPr>
          <p:cNvPr id="18" name="矩形 17"/>
          <p:cNvSpPr/>
          <p:nvPr/>
        </p:nvSpPr>
        <p:spPr>
          <a:xfrm>
            <a:off x="376739" y="1843249"/>
            <a:ext cx="11438521" cy="1384995"/>
          </a:xfrm>
          <a:prstGeom prst="rect">
            <a:avLst/>
          </a:prstGeom>
        </p:spPr>
        <p:txBody>
          <a:bodyPr wrap="square">
            <a:spAutoFit/>
          </a:bodyPr>
          <a:lstStyle/>
          <a:p>
            <a:pPr marL="457200" indent="-457200">
              <a:buFont typeface="Arial" panose="020B0604020202020204" pitchFamily="34" charset="0"/>
              <a:buChar char="•"/>
            </a:pPr>
            <a:r>
              <a:rPr lang="zh-TW" altLang="en-US" sz="2800" b="1" dirty="0">
                <a:latin typeface="微軟正黑體" panose="020B0604030504040204" pitchFamily="34" charset="-120"/>
                <a:ea typeface="微軟正黑體" panose="020B0604030504040204" pitchFamily="34" charset="-120"/>
              </a:rPr>
              <a:t>照片通常是在汽車前方的視野，但是在駕駛員必須向左或向右看時，（例如在十字路口），參與者可以單擊左側或右側邊距上提供的按鈕，它將顯示相應的左視圖或右視圖</a:t>
            </a:r>
            <a:endParaRPr lang="en-US" altLang="zh-TW" sz="2800" b="1" dirty="0">
              <a:latin typeface="微軟正黑體" panose="020B0604030504040204" pitchFamily="34" charset="-120"/>
              <a:ea typeface="微軟正黑體" panose="020B0604030504040204" pitchFamily="34" charset="-120"/>
            </a:endParaRPr>
          </a:p>
        </p:txBody>
      </p:sp>
      <p:pic>
        <p:nvPicPr>
          <p:cNvPr id="3" name="圖片 2">
            <a:extLst>
              <a:ext uri="{FF2B5EF4-FFF2-40B4-BE49-F238E27FC236}">
                <a16:creationId xmlns:a16="http://schemas.microsoft.com/office/drawing/2014/main" id="{54618268-66A8-41D1-BA31-9D0AD4FCB6DA}"/>
              </a:ext>
            </a:extLst>
          </p:cNvPr>
          <p:cNvPicPr>
            <a:picLocks noChangeAspect="1"/>
          </p:cNvPicPr>
          <p:nvPr/>
        </p:nvPicPr>
        <p:blipFill>
          <a:blip r:embed="rId3"/>
          <a:stretch>
            <a:fillRect/>
          </a:stretch>
        </p:blipFill>
        <p:spPr>
          <a:xfrm>
            <a:off x="6535981" y="3429000"/>
            <a:ext cx="5279279" cy="3492937"/>
          </a:xfrm>
          <a:prstGeom prst="rect">
            <a:avLst/>
          </a:prstGeom>
        </p:spPr>
      </p:pic>
      <p:pic>
        <p:nvPicPr>
          <p:cNvPr id="6" name="圖片 5">
            <a:extLst>
              <a:ext uri="{FF2B5EF4-FFF2-40B4-BE49-F238E27FC236}">
                <a16:creationId xmlns:a16="http://schemas.microsoft.com/office/drawing/2014/main" id="{A6EDFD07-89A9-40FA-B148-AB9C21932AB8}"/>
              </a:ext>
            </a:extLst>
          </p:cNvPr>
          <p:cNvPicPr>
            <a:picLocks noChangeAspect="1"/>
          </p:cNvPicPr>
          <p:nvPr/>
        </p:nvPicPr>
        <p:blipFill>
          <a:blip r:embed="rId4"/>
          <a:stretch>
            <a:fillRect/>
          </a:stretch>
        </p:blipFill>
        <p:spPr>
          <a:xfrm>
            <a:off x="677743" y="3167277"/>
            <a:ext cx="4978277" cy="3754660"/>
          </a:xfrm>
          <a:prstGeom prst="rect">
            <a:avLst/>
          </a:prstGeom>
        </p:spPr>
      </p:pic>
      <p:sp>
        <p:nvSpPr>
          <p:cNvPr id="10" name="矩形 9">
            <a:extLst>
              <a:ext uri="{FF2B5EF4-FFF2-40B4-BE49-F238E27FC236}">
                <a16:creationId xmlns:a16="http://schemas.microsoft.com/office/drawing/2014/main" id="{A2868929-E893-48A5-8D87-69B15389D844}"/>
              </a:ext>
            </a:extLst>
          </p:cNvPr>
          <p:cNvSpPr/>
          <p:nvPr/>
        </p:nvSpPr>
        <p:spPr>
          <a:xfrm>
            <a:off x="376739" y="1287115"/>
            <a:ext cx="1452061" cy="523220"/>
          </a:xfrm>
          <a:prstGeom prst="rect">
            <a:avLst/>
          </a:prstGeom>
        </p:spPr>
        <p:txBody>
          <a:bodyPr wrap="square">
            <a:spAutoFit/>
          </a:bodyPr>
          <a:lstStyle/>
          <a:p>
            <a:r>
              <a:rPr lang="zh-TW" altLang="en-US" sz="2800" b="1" dirty="0">
                <a:latin typeface="微軟正黑體" panose="020B0604030504040204" pitchFamily="34" charset="-120"/>
                <a:ea typeface="微軟正黑體" panose="020B0604030504040204" pitchFamily="34" charset="-120"/>
              </a:rPr>
              <a:t>預測試</a:t>
            </a:r>
            <a:endParaRPr lang="en-US" altLang="zh-TW" sz="2800" b="1" dirty="0">
              <a:latin typeface="微軟正黑體" panose="020B0604030504040204" pitchFamily="34" charset="-120"/>
              <a:ea typeface="微軟正黑體" panose="020B0604030504040204" pitchFamily="34" charset="-120"/>
            </a:endParaRPr>
          </a:p>
        </p:txBody>
      </p:sp>
      <p:sp>
        <p:nvSpPr>
          <p:cNvPr id="7" name="矩形: 圓角 6">
            <a:extLst>
              <a:ext uri="{FF2B5EF4-FFF2-40B4-BE49-F238E27FC236}">
                <a16:creationId xmlns:a16="http://schemas.microsoft.com/office/drawing/2014/main" id="{857FF842-5842-402C-99A2-EE9B045FDA3C}"/>
              </a:ext>
            </a:extLst>
          </p:cNvPr>
          <p:cNvSpPr/>
          <p:nvPr/>
        </p:nvSpPr>
        <p:spPr>
          <a:xfrm>
            <a:off x="376739" y="1247575"/>
            <a:ext cx="1223462" cy="523220"/>
          </a:xfrm>
          <a:prstGeom prst="roundRect">
            <a:avLst/>
          </a:prstGeom>
          <a:noFill/>
          <a:ln w="57150">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Tree>
    <p:extLst>
      <p:ext uri="{BB962C8B-B14F-4D97-AF65-F5344CB8AC3E}">
        <p14:creationId xmlns:p14="http://schemas.microsoft.com/office/powerpoint/2010/main" val="122767043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文字方塊 12"/>
          <p:cNvSpPr txBox="1"/>
          <p:nvPr/>
        </p:nvSpPr>
        <p:spPr>
          <a:xfrm>
            <a:off x="627017" y="561703"/>
            <a:ext cx="13072654" cy="830997"/>
          </a:xfrm>
          <a:prstGeom prst="rect">
            <a:avLst/>
          </a:prstGeom>
          <a:noFill/>
        </p:spPr>
        <p:txBody>
          <a:bodyPr wrap="square" rtlCol="0">
            <a:spAutoFit/>
          </a:bodyPr>
          <a:lstStyle/>
          <a:p>
            <a:r>
              <a:rPr lang="en-US" altLang="zh-TW" sz="4800" dirty="0">
                <a:solidFill>
                  <a:prstClr val="black"/>
                </a:solidFill>
                <a:latin typeface="微軟正黑體" panose="020B0604030504040204" pitchFamily="34" charset="-120"/>
                <a:ea typeface="微軟正黑體" panose="020B0604030504040204" pitchFamily="34" charset="-120"/>
              </a:rPr>
              <a:t>Methods</a:t>
            </a:r>
            <a:endParaRPr lang="zh-TW" altLang="en-US" sz="4800" dirty="0">
              <a:solidFill>
                <a:prstClr val="black"/>
              </a:solidFill>
              <a:latin typeface="微軟正黑體" panose="020B0604030504040204" pitchFamily="34" charset="-120"/>
              <a:ea typeface="微軟正黑體" panose="020B0604030504040204" pitchFamily="34" charset="-120"/>
            </a:endParaRPr>
          </a:p>
        </p:txBody>
      </p:sp>
      <p:sp>
        <p:nvSpPr>
          <p:cNvPr id="18" name="矩形 17"/>
          <p:cNvSpPr/>
          <p:nvPr/>
        </p:nvSpPr>
        <p:spPr>
          <a:xfrm>
            <a:off x="376739" y="1863127"/>
            <a:ext cx="11438521" cy="954107"/>
          </a:xfrm>
          <a:prstGeom prst="rect">
            <a:avLst/>
          </a:prstGeom>
        </p:spPr>
        <p:txBody>
          <a:bodyPr wrap="square">
            <a:spAutoFit/>
          </a:bodyPr>
          <a:lstStyle/>
          <a:p>
            <a:pPr marL="457200" indent="-457200">
              <a:buFont typeface="Arial" panose="020B0604020202020204" pitchFamily="34" charset="0"/>
              <a:buChar char="•"/>
            </a:pPr>
            <a:r>
              <a:rPr lang="zh-TW" altLang="en-US" sz="2800" b="1" dirty="0">
                <a:latin typeface="微軟正黑體" panose="020B0604030504040204" pitchFamily="34" charset="-120"/>
                <a:ea typeface="微軟正黑體" panose="020B0604030504040204" pitchFamily="34" charset="-120"/>
              </a:rPr>
              <a:t>首先為參與者顯示了場景的示意圖，並附帶了有關特定場景風險方面的說明。</a:t>
            </a:r>
            <a:endParaRPr lang="en-US" altLang="zh-TW" sz="2800" b="1" dirty="0">
              <a:latin typeface="微軟正黑體" panose="020B0604030504040204" pitchFamily="34" charset="-120"/>
              <a:ea typeface="微軟正黑體" panose="020B0604030504040204" pitchFamily="34" charset="-120"/>
            </a:endParaRPr>
          </a:p>
        </p:txBody>
      </p:sp>
      <p:sp>
        <p:nvSpPr>
          <p:cNvPr id="10" name="矩形 9">
            <a:extLst>
              <a:ext uri="{FF2B5EF4-FFF2-40B4-BE49-F238E27FC236}">
                <a16:creationId xmlns:a16="http://schemas.microsoft.com/office/drawing/2014/main" id="{A2868929-E893-48A5-8D87-69B15389D844}"/>
              </a:ext>
            </a:extLst>
          </p:cNvPr>
          <p:cNvSpPr/>
          <p:nvPr/>
        </p:nvSpPr>
        <p:spPr>
          <a:xfrm>
            <a:off x="376739" y="1287115"/>
            <a:ext cx="1452061" cy="523220"/>
          </a:xfrm>
          <a:prstGeom prst="rect">
            <a:avLst/>
          </a:prstGeom>
        </p:spPr>
        <p:txBody>
          <a:bodyPr wrap="square">
            <a:spAutoFit/>
          </a:bodyPr>
          <a:lstStyle/>
          <a:p>
            <a:r>
              <a:rPr lang="zh-TW" altLang="en-US" sz="2800" b="1" dirty="0">
                <a:latin typeface="微軟正黑體" panose="020B0604030504040204" pitchFamily="34" charset="-120"/>
                <a:ea typeface="微軟正黑體" panose="020B0604030504040204" pitchFamily="34" charset="-120"/>
              </a:rPr>
              <a:t>訓練</a:t>
            </a:r>
            <a:endParaRPr lang="en-US" altLang="zh-TW" sz="2800" b="1" dirty="0">
              <a:latin typeface="微軟正黑體" panose="020B0604030504040204" pitchFamily="34" charset="-120"/>
              <a:ea typeface="微軟正黑體" panose="020B0604030504040204" pitchFamily="34" charset="-120"/>
            </a:endParaRPr>
          </a:p>
        </p:txBody>
      </p:sp>
      <p:pic>
        <p:nvPicPr>
          <p:cNvPr id="2" name="圖片 1">
            <a:extLst>
              <a:ext uri="{FF2B5EF4-FFF2-40B4-BE49-F238E27FC236}">
                <a16:creationId xmlns:a16="http://schemas.microsoft.com/office/drawing/2014/main" id="{FACCDC5D-4490-44AB-9F9C-62699314B3E8}"/>
              </a:ext>
            </a:extLst>
          </p:cNvPr>
          <p:cNvPicPr>
            <a:picLocks noChangeAspect="1"/>
          </p:cNvPicPr>
          <p:nvPr/>
        </p:nvPicPr>
        <p:blipFill>
          <a:blip r:embed="rId3"/>
          <a:stretch>
            <a:fillRect/>
          </a:stretch>
        </p:blipFill>
        <p:spPr>
          <a:xfrm>
            <a:off x="6405061" y="2658857"/>
            <a:ext cx="5410199" cy="4072351"/>
          </a:xfrm>
          <a:prstGeom prst="rect">
            <a:avLst/>
          </a:prstGeom>
        </p:spPr>
      </p:pic>
      <p:sp>
        <p:nvSpPr>
          <p:cNvPr id="4" name="矩形 3">
            <a:extLst>
              <a:ext uri="{FF2B5EF4-FFF2-40B4-BE49-F238E27FC236}">
                <a16:creationId xmlns:a16="http://schemas.microsoft.com/office/drawing/2014/main" id="{74A6E965-F2E1-4A02-8625-889B91F8067C}"/>
              </a:ext>
            </a:extLst>
          </p:cNvPr>
          <p:cNvSpPr/>
          <p:nvPr/>
        </p:nvSpPr>
        <p:spPr>
          <a:xfrm>
            <a:off x="376739" y="2922819"/>
            <a:ext cx="6096000" cy="954107"/>
          </a:xfrm>
          <a:prstGeom prst="rect">
            <a:avLst/>
          </a:prstGeom>
        </p:spPr>
        <p:txBody>
          <a:bodyPr>
            <a:spAutoFit/>
          </a:bodyPr>
          <a:lstStyle/>
          <a:p>
            <a:pPr marL="457200" indent="-457200">
              <a:buFont typeface="Arial" panose="020B0604020202020204" pitchFamily="34" charset="0"/>
              <a:buChar char="•"/>
            </a:pPr>
            <a:r>
              <a:rPr lang="zh-TW" altLang="en-US" sz="2800" b="1" dirty="0">
                <a:latin typeface="微軟正黑體" panose="020B0604030504040204" pitchFamily="34" charset="-120"/>
                <a:ea typeface="微軟正黑體" panose="020B0604030504040204" pitchFamily="34" charset="-120"/>
              </a:rPr>
              <a:t>經過這些解釋，再次為參與者提供該場景的照片</a:t>
            </a:r>
            <a:r>
              <a:rPr lang="zh-TW" altLang="en-US" sz="2800" b="1" dirty="0">
                <a:solidFill>
                  <a:srgbClr val="333333"/>
                </a:solidFill>
                <a:latin typeface="Open Sans"/>
                <a:ea typeface="微軟正黑體" panose="020B0604030504040204" pitchFamily="34" charset="-120"/>
              </a:rPr>
              <a:t>。</a:t>
            </a:r>
            <a:endParaRPr lang="zh-TW" altLang="en-US" dirty="0"/>
          </a:p>
        </p:txBody>
      </p:sp>
      <p:sp>
        <p:nvSpPr>
          <p:cNvPr id="5" name="矩形 4">
            <a:extLst>
              <a:ext uri="{FF2B5EF4-FFF2-40B4-BE49-F238E27FC236}">
                <a16:creationId xmlns:a16="http://schemas.microsoft.com/office/drawing/2014/main" id="{CFA4158C-984C-4ABD-A743-A5A1D5AD40F1}"/>
              </a:ext>
            </a:extLst>
          </p:cNvPr>
          <p:cNvSpPr/>
          <p:nvPr/>
        </p:nvSpPr>
        <p:spPr>
          <a:xfrm>
            <a:off x="376739" y="3982511"/>
            <a:ext cx="6096000" cy="1815882"/>
          </a:xfrm>
          <a:prstGeom prst="rect">
            <a:avLst/>
          </a:prstGeom>
        </p:spPr>
        <p:txBody>
          <a:bodyPr>
            <a:spAutoFit/>
          </a:bodyPr>
          <a:lstStyle/>
          <a:p>
            <a:pPr marL="457200" indent="-457200">
              <a:buFont typeface="Arial" panose="020B0604020202020204" pitchFamily="34" charset="0"/>
              <a:buChar char="•"/>
            </a:pPr>
            <a:r>
              <a:rPr lang="zh-TW" altLang="en-US" sz="2800" b="1" dirty="0">
                <a:latin typeface="微軟正黑體" panose="020B0604030504040204" pitchFamily="34" charset="-120"/>
                <a:ea typeface="微軟正黑體" panose="020B0604030504040204" pitchFamily="34" charset="-120"/>
              </a:rPr>
              <a:t>若參與者可以成功識別關鍵區域，則程序將移至下一個場景。如果不行，則使用</a:t>
            </a:r>
            <a:r>
              <a:rPr lang="zh-TW" altLang="en-US" sz="2800" b="1" dirty="0">
                <a:highlight>
                  <a:srgbClr val="FFDC6D"/>
                </a:highlight>
                <a:latin typeface="微軟正黑體" panose="020B0604030504040204" pitchFamily="34" charset="-120"/>
                <a:ea typeface="微軟正黑體" panose="020B0604030504040204" pitchFamily="34" charset="-120"/>
              </a:rPr>
              <a:t>示意圖</a:t>
            </a:r>
            <a:r>
              <a:rPr lang="zh-TW" altLang="en-US" sz="2800" b="1" dirty="0">
                <a:latin typeface="微軟正黑體" panose="020B0604030504040204" pitchFamily="34" charset="-120"/>
                <a:ea typeface="微軟正黑體" panose="020B0604030504040204" pitchFamily="34" charset="-120"/>
              </a:rPr>
              <a:t>和</a:t>
            </a:r>
            <a:r>
              <a:rPr lang="zh-TW" altLang="en-US" sz="2800" b="1" dirty="0">
                <a:highlight>
                  <a:srgbClr val="FFDC6D"/>
                </a:highlight>
                <a:latin typeface="微軟正黑體" panose="020B0604030504040204" pitchFamily="34" charset="-120"/>
                <a:ea typeface="微軟正黑體" panose="020B0604030504040204" pitchFamily="34" charset="-120"/>
              </a:rPr>
              <a:t>相對應的說明</a:t>
            </a:r>
            <a:r>
              <a:rPr lang="zh-TW" altLang="en-US" sz="2800" b="1" dirty="0">
                <a:latin typeface="微軟正黑體" panose="020B0604030504040204" pitchFamily="34" charset="-120"/>
                <a:ea typeface="微軟正黑體" panose="020B0604030504040204" pitchFamily="34" charset="-120"/>
              </a:rPr>
              <a:t>，將參與者帶回場景的訓練部分。</a:t>
            </a:r>
          </a:p>
        </p:txBody>
      </p:sp>
      <p:sp>
        <p:nvSpPr>
          <p:cNvPr id="8" name="矩形: 圓角 7">
            <a:extLst>
              <a:ext uri="{FF2B5EF4-FFF2-40B4-BE49-F238E27FC236}">
                <a16:creationId xmlns:a16="http://schemas.microsoft.com/office/drawing/2014/main" id="{A3A5A857-8942-4F54-98D9-60B462785326}"/>
              </a:ext>
            </a:extLst>
          </p:cNvPr>
          <p:cNvSpPr/>
          <p:nvPr/>
        </p:nvSpPr>
        <p:spPr>
          <a:xfrm>
            <a:off x="360174" y="1287115"/>
            <a:ext cx="951791" cy="523220"/>
          </a:xfrm>
          <a:prstGeom prst="roundRect">
            <a:avLst/>
          </a:prstGeom>
          <a:noFill/>
          <a:ln w="57150">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Tree>
    <p:extLst>
      <p:ext uri="{BB962C8B-B14F-4D97-AF65-F5344CB8AC3E}">
        <p14:creationId xmlns:p14="http://schemas.microsoft.com/office/powerpoint/2010/main" val="92391415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文字方塊 12"/>
          <p:cNvSpPr txBox="1"/>
          <p:nvPr/>
        </p:nvSpPr>
        <p:spPr>
          <a:xfrm>
            <a:off x="627017" y="561703"/>
            <a:ext cx="13072654" cy="830997"/>
          </a:xfrm>
          <a:prstGeom prst="rect">
            <a:avLst/>
          </a:prstGeom>
          <a:noFill/>
        </p:spPr>
        <p:txBody>
          <a:bodyPr wrap="square" rtlCol="0">
            <a:spAutoFit/>
          </a:bodyPr>
          <a:lstStyle/>
          <a:p>
            <a:r>
              <a:rPr lang="en-US" altLang="zh-TW" sz="4800" dirty="0">
                <a:solidFill>
                  <a:prstClr val="black"/>
                </a:solidFill>
                <a:latin typeface="微軟正黑體" panose="020B0604030504040204" pitchFamily="34" charset="-120"/>
                <a:ea typeface="微軟正黑體" panose="020B0604030504040204" pitchFamily="34" charset="-120"/>
              </a:rPr>
              <a:t>Methods</a:t>
            </a:r>
            <a:endParaRPr lang="zh-TW" altLang="en-US" sz="4800" dirty="0">
              <a:solidFill>
                <a:prstClr val="black"/>
              </a:solidFill>
              <a:latin typeface="微軟正黑體" panose="020B0604030504040204" pitchFamily="34" charset="-120"/>
              <a:ea typeface="微軟正黑體" panose="020B0604030504040204" pitchFamily="34" charset="-120"/>
            </a:endParaRPr>
          </a:p>
        </p:txBody>
      </p:sp>
      <p:sp>
        <p:nvSpPr>
          <p:cNvPr id="18" name="矩形 17"/>
          <p:cNvSpPr/>
          <p:nvPr/>
        </p:nvSpPr>
        <p:spPr>
          <a:xfrm>
            <a:off x="360174" y="2058693"/>
            <a:ext cx="11182215" cy="954107"/>
          </a:xfrm>
          <a:prstGeom prst="rect">
            <a:avLst/>
          </a:prstGeom>
        </p:spPr>
        <p:txBody>
          <a:bodyPr wrap="square">
            <a:spAutoFit/>
          </a:bodyPr>
          <a:lstStyle/>
          <a:p>
            <a:pPr marL="457200" indent="-457200">
              <a:buFont typeface="Arial" panose="020B0604020202020204" pitchFamily="34" charset="0"/>
              <a:buChar char="•"/>
            </a:pPr>
            <a:r>
              <a:rPr lang="zh-TW" altLang="en-US" sz="2800" b="1" dirty="0">
                <a:latin typeface="微軟正黑體" panose="020B0604030504040204" pitchFamily="34" charset="-120"/>
                <a:ea typeface="微軟正黑體" panose="020B0604030504040204" pitchFamily="34" charset="-120"/>
              </a:rPr>
              <a:t>再次向參與者展示了九張照片序列，並要求用戶使用滑鼠點擊來識別潛在風險區域。</a:t>
            </a:r>
            <a:endParaRPr lang="en-US" altLang="zh-TW" sz="2800" b="1" dirty="0">
              <a:latin typeface="微軟正黑體" panose="020B0604030504040204" pitchFamily="34" charset="-120"/>
              <a:ea typeface="微軟正黑體" panose="020B0604030504040204" pitchFamily="34" charset="-120"/>
            </a:endParaRPr>
          </a:p>
        </p:txBody>
      </p:sp>
      <p:sp>
        <p:nvSpPr>
          <p:cNvPr id="10" name="矩形 9">
            <a:extLst>
              <a:ext uri="{FF2B5EF4-FFF2-40B4-BE49-F238E27FC236}">
                <a16:creationId xmlns:a16="http://schemas.microsoft.com/office/drawing/2014/main" id="{A2868929-E893-48A5-8D87-69B15389D844}"/>
              </a:ext>
            </a:extLst>
          </p:cNvPr>
          <p:cNvSpPr/>
          <p:nvPr/>
        </p:nvSpPr>
        <p:spPr>
          <a:xfrm>
            <a:off x="376739" y="1287115"/>
            <a:ext cx="1452061" cy="523220"/>
          </a:xfrm>
          <a:prstGeom prst="rect">
            <a:avLst/>
          </a:prstGeom>
        </p:spPr>
        <p:txBody>
          <a:bodyPr wrap="square">
            <a:spAutoFit/>
          </a:bodyPr>
          <a:lstStyle/>
          <a:p>
            <a:r>
              <a:rPr lang="zh-TW" altLang="en-US" sz="2800" b="1" dirty="0">
                <a:latin typeface="微軟正黑體" panose="020B0604030504040204" pitchFamily="34" charset="-120"/>
                <a:ea typeface="微軟正黑體" panose="020B0604030504040204" pitchFamily="34" charset="-120"/>
              </a:rPr>
              <a:t>測試</a:t>
            </a:r>
            <a:endParaRPr lang="en-US" altLang="zh-TW" sz="2800" b="1" dirty="0">
              <a:latin typeface="微軟正黑體" panose="020B0604030504040204" pitchFamily="34" charset="-120"/>
              <a:ea typeface="微軟正黑體" panose="020B0604030504040204" pitchFamily="34" charset="-120"/>
            </a:endParaRPr>
          </a:p>
        </p:txBody>
      </p:sp>
      <p:pic>
        <p:nvPicPr>
          <p:cNvPr id="2" name="圖片 1">
            <a:extLst>
              <a:ext uri="{FF2B5EF4-FFF2-40B4-BE49-F238E27FC236}">
                <a16:creationId xmlns:a16="http://schemas.microsoft.com/office/drawing/2014/main" id="{FACCDC5D-4490-44AB-9F9C-62699314B3E8}"/>
              </a:ext>
            </a:extLst>
          </p:cNvPr>
          <p:cNvPicPr>
            <a:picLocks noChangeAspect="1"/>
          </p:cNvPicPr>
          <p:nvPr/>
        </p:nvPicPr>
        <p:blipFill>
          <a:blip r:embed="rId3"/>
          <a:stretch>
            <a:fillRect/>
          </a:stretch>
        </p:blipFill>
        <p:spPr>
          <a:xfrm>
            <a:off x="6405061" y="2658857"/>
            <a:ext cx="5410199" cy="4072351"/>
          </a:xfrm>
          <a:prstGeom prst="rect">
            <a:avLst/>
          </a:prstGeom>
        </p:spPr>
      </p:pic>
      <p:sp>
        <p:nvSpPr>
          <p:cNvPr id="8" name="矩形: 圓角 7">
            <a:extLst>
              <a:ext uri="{FF2B5EF4-FFF2-40B4-BE49-F238E27FC236}">
                <a16:creationId xmlns:a16="http://schemas.microsoft.com/office/drawing/2014/main" id="{39634305-E200-42B2-9A1E-48E1A37564D3}"/>
              </a:ext>
            </a:extLst>
          </p:cNvPr>
          <p:cNvSpPr/>
          <p:nvPr/>
        </p:nvSpPr>
        <p:spPr>
          <a:xfrm>
            <a:off x="360174" y="1287115"/>
            <a:ext cx="951791" cy="523220"/>
          </a:xfrm>
          <a:prstGeom prst="roundRect">
            <a:avLst/>
          </a:prstGeom>
          <a:noFill/>
          <a:ln w="57150">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Tree>
    <p:extLst>
      <p:ext uri="{BB962C8B-B14F-4D97-AF65-F5344CB8AC3E}">
        <p14:creationId xmlns:p14="http://schemas.microsoft.com/office/powerpoint/2010/main" val="218326735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文字方塊 12"/>
          <p:cNvSpPr txBox="1"/>
          <p:nvPr/>
        </p:nvSpPr>
        <p:spPr>
          <a:xfrm>
            <a:off x="627017" y="561703"/>
            <a:ext cx="13072654" cy="830997"/>
          </a:xfrm>
          <a:prstGeom prst="rect">
            <a:avLst/>
          </a:prstGeom>
          <a:noFill/>
        </p:spPr>
        <p:txBody>
          <a:bodyPr wrap="square" rtlCol="0">
            <a:spAutoFit/>
          </a:bodyPr>
          <a:lstStyle/>
          <a:p>
            <a:r>
              <a:rPr lang="en-US" altLang="zh-TW" sz="4800" dirty="0">
                <a:solidFill>
                  <a:prstClr val="black"/>
                </a:solidFill>
                <a:latin typeface="微軟正黑體" panose="020B0604030504040204" pitchFamily="34" charset="-120"/>
                <a:ea typeface="微軟正黑體" panose="020B0604030504040204" pitchFamily="34" charset="-120"/>
              </a:rPr>
              <a:t>Methods</a:t>
            </a:r>
            <a:endParaRPr lang="zh-TW" altLang="en-US" sz="4800" dirty="0">
              <a:solidFill>
                <a:prstClr val="black"/>
              </a:solidFill>
              <a:latin typeface="微軟正黑體" panose="020B0604030504040204" pitchFamily="34" charset="-120"/>
              <a:ea typeface="微軟正黑體" panose="020B0604030504040204" pitchFamily="34" charset="-120"/>
            </a:endParaRPr>
          </a:p>
        </p:txBody>
      </p:sp>
      <p:sp>
        <p:nvSpPr>
          <p:cNvPr id="14" name="矩形 13">
            <a:extLst>
              <a:ext uri="{FF2B5EF4-FFF2-40B4-BE49-F238E27FC236}">
                <a16:creationId xmlns:a16="http://schemas.microsoft.com/office/drawing/2014/main" id="{2EF55544-56A5-43FA-B2AF-F81B67F079D2}"/>
              </a:ext>
            </a:extLst>
          </p:cNvPr>
          <p:cNvSpPr/>
          <p:nvPr/>
        </p:nvSpPr>
        <p:spPr>
          <a:xfrm>
            <a:off x="3835204" y="3614301"/>
            <a:ext cx="4521592" cy="523220"/>
          </a:xfrm>
          <a:prstGeom prst="rect">
            <a:avLst/>
          </a:prstGeom>
        </p:spPr>
        <p:txBody>
          <a:bodyPr wrap="square">
            <a:spAutoFit/>
          </a:bodyPr>
          <a:lstStyle/>
          <a:p>
            <a:r>
              <a:rPr lang="zh-TW" altLang="en-US" sz="2800" b="1" dirty="0">
                <a:latin typeface="微軟正黑體" panose="020B0604030504040204" pitchFamily="34" charset="-120"/>
                <a:ea typeface="微軟正黑體" panose="020B0604030504040204" pitchFamily="34" charset="-120"/>
              </a:rPr>
              <a:t>主要分析</a:t>
            </a:r>
            <a:r>
              <a:rPr lang="en-US" altLang="zh-TW" sz="2800" b="1" dirty="0">
                <a:latin typeface="微軟正黑體" panose="020B0604030504040204" pitchFamily="34" charset="-120"/>
                <a:ea typeface="微軟正黑體" panose="020B0604030504040204" pitchFamily="34" charset="-120"/>
              </a:rPr>
              <a:t>10</a:t>
            </a:r>
            <a:r>
              <a:rPr lang="zh-TW" altLang="en-US" sz="2800" b="1" dirty="0">
                <a:latin typeface="微軟正黑體" panose="020B0604030504040204" pitchFamily="34" charset="-120"/>
                <a:ea typeface="微軟正黑體" panose="020B0604030504040204" pitchFamily="34" charset="-120"/>
              </a:rPr>
              <a:t>個感興趣的場景</a:t>
            </a:r>
            <a:endParaRPr lang="en-US" altLang="zh-TW" sz="2800" b="1" dirty="0">
              <a:highlight>
                <a:srgbClr val="FFDC6D"/>
              </a:highlight>
              <a:latin typeface="微軟正黑體" panose="020B0604030504040204" pitchFamily="34" charset="-120"/>
              <a:ea typeface="微軟正黑體" panose="020B0604030504040204" pitchFamily="34" charset="-120"/>
            </a:endParaRPr>
          </a:p>
        </p:txBody>
      </p:sp>
      <p:sp>
        <p:nvSpPr>
          <p:cNvPr id="15" name="矩形 14">
            <a:extLst>
              <a:ext uri="{FF2B5EF4-FFF2-40B4-BE49-F238E27FC236}">
                <a16:creationId xmlns:a16="http://schemas.microsoft.com/office/drawing/2014/main" id="{22846730-8EBE-4A5F-8AB9-659CEBB77F38}"/>
              </a:ext>
            </a:extLst>
          </p:cNvPr>
          <p:cNvSpPr/>
          <p:nvPr/>
        </p:nvSpPr>
        <p:spPr>
          <a:xfrm>
            <a:off x="284870" y="2372817"/>
            <a:ext cx="11438520" cy="954107"/>
          </a:xfrm>
          <a:prstGeom prst="rect">
            <a:avLst/>
          </a:prstGeom>
        </p:spPr>
        <p:txBody>
          <a:bodyPr wrap="square">
            <a:spAutoFit/>
          </a:bodyPr>
          <a:lstStyle/>
          <a:p>
            <a:pPr marL="457200" indent="-457200">
              <a:buFont typeface="Arial" panose="020B0604020202020204" pitchFamily="34" charset="0"/>
              <a:buChar char="•"/>
            </a:pPr>
            <a:r>
              <a:rPr lang="zh-TW" altLang="en-US" sz="2800" b="1" dirty="0">
                <a:latin typeface="微軟正黑體" panose="020B0604030504040204" pitchFamily="34" charset="-120"/>
                <a:ea typeface="微軟正黑體" panose="020B0604030504040204" pitchFamily="34" charset="-120"/>
              </a:rPr>
              <a:t>包括主要幹道和各種十字路口，涵蓋了農村，住宅，城市和高速公路的行駛情況。</a:t>
            </a:r>
            <a:endParaRPr lang="en-US" altLang="zh-TW" sz="2800" b="1" dirty="0">
              <a:latin typeface="微軟正黑體" panose="020B0604030504040204" pitchFamily="34" charset="-120"/>
              <a:ea typeface="微軟正黑體" panose="020B0604030504040204" pitchFamily="34" charset="-120"/>
            </a:endParaRPr>
          </a:p>
        </p:txBody>
      </p:sp>
      <p:sp>
        <p:nvSpPr>
          <p:cNvPr id="11" name="矩形 10">
            <a:extLst>
              <a:ext uri="{FF2B5EF4-FFF2-40B4-BE49-F238E27FC236}">
                <a16:creationId xmlns:a16="http://schemas.microsoft.com/office/drawing/2014/main" id="{CC01AC1C-3133-413B-BE22-0A48C8B28703}"/>
              </a:ext>
            </a:extLst>
          </p:cNvPr>
          <p:cNvSpPr/>
          <p:nvPr/>
        </p:nvSpPr>
        <p:spPr>
          <a:xfrm>
            <a:off x="284871" y="1512928"/>
            <a:ext cx="11438520" cy="954107"/>
          </a:xfrm>
          <a:prstGeom prst="rect">
            <a:avLst/>
          </a:prstGeom>
        </p:spPr>
        <p:txBody>
          <a:bodyPr wrap="square">
            <a:spAutoFit/>
          </a:bodyPr>
          <a:lstStyle/>
          <a:p>
            <a:pPr marL="457200" indent="-457200">
              <a:buFont typeface="Arial" panose="020B0604020202020204" pitchFamily="34" charset="0"/>
              <a:buChar char="•"/>
            </a:pPr>
            <a:r>
              <a:rPr lang="zh-TW" altLang="en-US" sz="2800" b="1" dirty="0">
                <a:latin typeface="微軟正黑體" panose="020B0604030504040204" pitchFamily="34" charset="-120"/>
                <a:ea typeface="微軟正黑體" panose="020B0604030504040204" pitchFamily="34" charset="-120"/>
              </a:rPr>
              <a:t>每位參與者駕駛的路線是在馬薩諸塞州阿默斯特及其周圍繪製的</a:t>
            </a:r>
            <a:r>
              <a:rPr lang="en-US" altLang="zh-TW" sz="2800" b="1" dirty="0">
                <a:latin typeface="微軟正黑體" panose="020B0604030504040204" pitchFamily="34" charset="-120"/>
                <a:ea typeface="微軟正黑體" panose="020B0604030504040204" pitchFamily="34" charset="-120"/>
              </a:rPr>
              <a:t>16</a:t>
            </a:r>
            <a:r>
              <a:rPr lang="zh-TW" altLang="en-US" sz="2800" b="1" dirty="0">
                <a:latin typeface="微軟正黑體" panose="020B0604030504040204" pitchFamily="34" charset="-120"/>
                <a:ea typeface="微軟正黑體" panose="020B0604030504040204" pitchFamily="34" charset="-120"/>
              </a:rPr>
              <a:t>英里長的路線。</a:t>
            </a:r>
            <a:endParaRPr lang="en-US" altLang="zh-TW" sz="2800" b="1" dirty="0">
              <a:latin typeface="微軟正黑體" panose="020B0604030504040204" pitchFamily="34" charset="-120"/>
              <a:ea typeface="微軟正黑體" panose="020B0604030504040204" pitchFamily="34" charset="-120"/>
            </a:endParaRPr>
          </a:p>
        </p:txBody>
      </p:sp>
      <p:cxnSp>
        <p:nvCxnSpPr>
          <p:cNvPr id="4" name="直線單箭頭接點 3">
            <a:extLst>
              <a:ext uri="{FF2B5EF4-FFF2-40B4-BE49-F238E27FC236}">
                <a16:creationId xmlns:a16="http://schemas.microsoft.com/office/drawing/2014/main" id="{9F01F051-BBA9-4D9E-8BB0-291F721F3E1F}"/>
              </a:ext>
            </a:extLst>
          </p:cNvPr>
          <p:cNvCxnSpPr/>
          <p:nvPr/>
        </p:nvCxnSpPr>
        <p:spPr>
          <a:xfrm>
            <a:off x="6121361" y="3170730"/>
            <a:ext cx="0" cy="443571"/>
          </a:xfrm>
          <a:prstGeom prst="straightConnector1">
            <a:avLst/>
          </a:prstGeom>
          <a:ln w="57150">
            <a:solidFill>
              <a:schemeClr val="tx1"/>
            </a:solidFill>
            <a:tailEnd type="triangle"/>
          </a:ln>
        </p:spPr>
        <p:style>
          <a:lnRef idx="1">
            <a:schemeClr val="dk1"/>
          </a:lnRef>
          <a:fillRef idx="0">
            <a:schemeClr val="dk1"/>
          </a:fillRef>
          <a:effectRef idx="0">
            <a:schemeClr val="dk1"/>
          </a:effectRef>
          <a:fontRef idx="minor">
            <a:schemeClr val="tx1"/>
          </a:fontRef>
        </p:style>
      </p:cxnSp>
      <p:sp>
        <p:nvSpPr>
          <p:cNvPr id="9" name="矩形 8">
            <a:extLst>
              <a:ext uri="{FF2B5EF4-FFF2-40B4-BE49-F238E27FC236}">
                <a16:creationId xmlns:a16="http://schemas.microsoft.com/office/drawing/2014/main" id="{69573E34-71A9-47CE-90D5-626D4D6293CF}"/>
              </a:ext>
            </a:extLst>
          </p:cNvPr>
          <p:cNvSpPr/>
          <p:nvPr/>
        </p:nvSpPr>
        <p:spPr>
          <a:xfrm>
            <a:off x="2696308" y="4294504"/>
            <a:ext cx="7731406" cy="954107"/>
          </a:xfrm>
          <a:prstGeom prst="rect">
            <a:avLst/>
          </a:prstGeom>
        </p:spPr>
        <p:txBody>
          <a:bodyPr wrap="square">
            <a:spAutoFit/>
          </a:bodyPr>
          <a:lstStyle/>
          <a:p>
            <a:r>
              <a:rPr lang="en-US" altLang="zh-TW" sz="2800" b="1" dirty="0">
                <a:latin typeface="微軟正黑體" panose="020B0604030504040204" pitchFamily="34" charset="-120"/>
                <a:ea typeface="微軟正黑體" panose="020B0604030504040204" pitchFamily="34" charset="-120"/>
              </a:rPr>
              <a:t>5</a:t>
            </a:r>
            <a:r>
              <a:rPr lang="zh-TW" altLang="en-US" sz="2800" b="1" dirty="0">
                <a:latin typeface="微軟正黑體" panose="020B0604030504040204" pitchFamily="34" charset="-120"/>
                <a:ea typeface="微軟正黑體" panose="020B0604030504040204" pitchFamily="34" charset="-120"/>
              </a:rPr>
              <a:t>個</a:t>
            </a:r>
            <a:r>
              <a:rPr lang="zh-TW" altLang="en-US" sz="2800" b="1" dirty="0">
                <a:highlight>
                  <a:srgbClr val="FFDC6D"/>
                </a:highlight>
                <a:latin typeface="微軟正黑體" panose="020B0604030504040204" pitchFamily="34" charset="-120"/>
                <a:ea typeface="微軟正黑體" panose="020B0604030504040204" pitchFamily="34" charset="-120"/>
              </a:rPr>
              <a:t>近距離轉移場景</a:t>
            </a:r>
            <a:r>
              <a:rPr lang="en-US" altLang="zh-TW" sz="2800" b="1" dirty="0">
                <a:latin typeface="微軟正黑體" panose="020B0604030504040204" pitchFamily="34" charset="-120"/>
                <a:ea typeface="微軟正黑體" panose="020B0604030504040204" pitchFamily="34" charset="-120"/>
              </a:rPr>
              <a:t>(</a:t>
            </a:r>
            <a:r>
              <a:rPr lang="zh-TW" altLang="en-US" sz="2800" b="1" dirty="0">
                <a:latin typeface="微軟正黑體" panose="020B0604030504040204" pitchFamily="34" charset="-120"/>
                <a:ea typeface="微軟正黑體" panose="020B0604030504040204" pitchFamily="34" charset="-120"/>
              </a:rPr>
              <a:t>訓練中出現的場景</a:t>
            </a:r>
            <a:r>
              <a:rPr lang="en-US" altLang="zh-TW" sz="2800" b="1" dirty="0">
                <a:latin typeface="微軟正黑體" panose="020B0604030504040204" pitchFamily="34" charset="-120"/>
                <a:ea typeface="微軟正黑體" panose="020B0604030504040204" pitchFamily="34" charset="-120"/>
              </a:rPr>
              <a:t>)</a:t>
            </a:r>
          </a:p>
          <a:p>
            <a:r>
              <a:rPr lang="en-US" altLang="zh-TW" sz="2800" b="1" dirty="0">
                <a:latin typeface="微軟正黑體" panose="020B0604030504040204" pitchFamily="34" charset="-120"/>
                <a:ea typeface="微軟正黑體" panose="020B0604030504040204" pitchFamily="34" charset="-120"/>
              </a:rPr>
              <a:t>5</a:t>
            </a:r>
            <a:r>
              <a:rPr lang="zh-TW" altLang="en-US" sz="2800" b="1" dirty="0">
                <a:latin typeface="微軟正黑體" panose="020B0604030504040204" pitchFamily="34" charset="-120"/>
                <a:ea typeface="微軟正黑體" panose="020B0604030504040204" pitchFamily="34" charset="-120"/>
              </a:rPr>
              <a:t>個</a:t>
            </a:r>
            <a:r>
              <a:rPr lang="zh-TW" altLang="en-US" sz="2800" b="1" dirty="0">
                <a:highlight>
                  <a:srgbClr val="FFDC6D"/>
                </a:highlight>
                <a:latin typeface="微軟正黑體" panose="020B0604030504040204" pitchFamily="34" charset="-120"/>
                <a:ea typeface="微軟正黑體" panose="020B0604030504040204" pitchFamily="34" charset="-120"/>
              </a:rPr>
              <a:t>遠距離轉移場景</a:t>
            </a:r>
            <a:r>
              <a:rPr lang="en-US" altLang="zh-TW" sz="2800" b="1" dirty="0">
                <a:latin typeface="微軟正黑體" panose="020B0604030504040204" pitchFamily="34" charset="-120"/>
                <a:ea typeface="微軟正黑體" panose="020B0604030504040204" pitchFamily="34" charset="-120"/>
              </a:rPr>
              <a:t>(</a:t>
            </a:r>
            <a:r>
              <a:rPr lang="zh-TW" altLang="en-US" sz="2800" b="1" dirty="0">
                <a:latin typeface="微軟正黑體" panose="020B0604030504040204" pitchFamily="34" charset="-120"/>
                <a:ea typeface="微軟正黑體" panose="020B0604030504040204" pitchFamily="34" charset="-120"/>
              </a:rPr>
              <a:t>與訓練期間看到的場景不同</a:t>
            </a:r>
            <a:r>
              <a:rPr lang="en-US" altLang="zh-TW" sz="2800" b="1" dirty="0">
                <a:latin typeface="微軟正黑體" panose="020B0604030504040204" pitchFamily="34" charset="-120"/>
                <a:ea typeface="微軟正黑體" panose="020B0604030504040204" pitchFamily="34" charset="-120"/>
              </a:rPr>
              <a:t>)</a:t>
            </a:r>
            <a:endParaRPr lang="en-US" altLang="zh-TW" sz="2800" b="1" dirty="0">
              <a:highlight>
                <a:srgbClr val="FFDC6D"/>
              </a:highlight>
              <a:latin typeface="微軟正黑體" panose="020B0604030504040204" pitchFamily="34" charset="-120"/>
              <a:ea typeface="微軟正黑體" panose="020B0604030504040204" pitchFamily="34" charset="-120"/>
            </a:endParaRPr>
          </a:p>
        </p:txBody>
      </p:sp>
      <p:sp>
        <p:nvSpPr>
          <p:cNvPr id="5" name="矩形 4">
            <a:extLst>
              <a:ext uri="{FF2B5EF4-FFF2-40B4-BE49-F238E27FC236}">
                <a16:creationId xmlns:a16="http://schemas.microsoft.com/office/drawing/2014/main" id="{C459C3FF-2DA9-41AF-BEF1-F6EAB085CF99}"/>
              </a:ext>
            </a:extLst>
          </p:cNvPr>
          <p:cNvSpPr/>
          <p:nvPr/>
        </p:nvSpPr>
        <p:spPr>
          <a:xfrm>
            <a:off x="215343" y="5739137"/>
            <a:ext cx="11812035" cy="523220"/>
          </a:xfrm>
          <a:prstGeom prst="rect">
            <a:avLst/>
          </a:prstGeom>
        </p:spPr>
        <p:txBody>
          <a:bodyPr wrap="square">
            <a:spAutoFit/>
          </a:bodyPr>
          <a:lstStyle/>
          <a:p>
            <a:r>
              <a:rPr lang="zh-TW" altLang="en-US" sz="2800" b="1" dirty="0">
                <a:latin typeface="微軟正黑體" panose="020B0604030504040204" pitchFamily="34" charset="-120"/>
                <a:ea typeface="微軟正黑體" panose="020B0604030504040204" pitchFamily="34" charset="-120"/>
              </a:rPr>
              <a:t>→駕駛員注視著可能出現威脅的位置，就判斷駕駛者為可以識別潛在風險。</a:t>
            </a:r>
          </a:p>
        </p:txBody>
      </p:sp>
    </p:spTree>
    <p:extLst>
      <p:ext uri="{BB962C8B-B14F-4D97-AF65-F5344CB8AC3E}">
        <p14:creationId xmlns:p14="http://schemas.microsoft.com/office/powerpoint/2010/main" val="119288414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3" name="文字方塊 12"/>
          <p:cNvSpPr txBox="1"/>
          <p:nvPr/>
        </p:nvSpPr>
        <p:spPr>
          <a:xfrm>
            <a:off x="627017" y="561703"/>
            <a:ext cx="13072654" cy="830997"/>
          </a:xfrm>
          <a:prstGeom prst="rect">
            <a:avLst/>
          </a:prstGeom>
          <a:noFill/>
        </p:spPr>
        <p:txBody>
          <a:bodyPr wrap="square" rtlCol="0">
            <a:spAutoFit/>
          </a:bodyPr>
          <a:lstStyle/>
          <a:p>
            <a:r>
              <a:rPr lang="en-US" altLang="zh-TW" sz="4800" dirty="0">
                <a:solidFill>
                  <a:prstClr val="black"/>
                </a:solidFill>
                <a:latin typeface="微軟正黑體" panose="020B0604030504040204" pitchFamily="34" charset="-120"/>
                <a:ea typeface="微軟正黑體" panose="020B0604030504040204" pitchFamily="34" charset="-120"/>
              </a:rPr>
              <a:t>Methods</a:t>
            </a:r>
            <a:endParaRPr lang="zh-TW" altLang="en-US" sz="4800" dirty="0">
              <a:solidFill>
                <a:prstClr val="black"/>
              </a:solidFill>
              <a:latin typeface="微軟正黑體" panose="020B0604030504040204" pitchFamily="34" charset="-120"/>
              <a:ea typeface="微軟正黑體" panose="020B0604030504040204" pitchFamily="34" charset="-120"/>
            </a:endParaRPr>
          </a:p>
        </p:txBody>
      </p:sp>
      <p:sp>
        <p:nvSpPr>
          <p:cNvPr id="15" name="矩形 14">
            <a:extLst>
              <a:ext uri="{FF2B5EF4-FFF2-40B4-BE49-F238E27FC236}">
                <a16:creationId xmlns:a16="http://schemas.microsoft.com/office/drawing/2014/main" id="{22846730-8EBE-4A5F-8AB9-659CEBB77F38}"/>
              </a:ext>
            </a:extLst>
          </p:cNvPr>
          <p:cNvSpPr/>
          <p:nvPr/>
        </p:nvSpPr>
        <p:spPr>
          <a:xfrm>
            <a:off x="284871" y="2185056"/>
            <a:ext cx="11438520" cy="954107"/>
          </a:xfrm>
          <a:prstGeom prst="rect">
            <a:avLst/>
          </a:prstGeom>
        </p:spPr>
        <p:txBody>
          <a:bodyPr wrap="square">
            <a:spAutoFit/>
          </a:bodyPr>
          <a:lstStyle/>
          <a:p>
            <a:pPr marL="514350" indent="-514350">
              <a:buFont typeface="+mj-lt"/>
              <a:buAutoNum type="arabicPeriod"/>
            </a:pPr>
            <a:r>
              <a:rPr lang="zh-TW" altLang="en-US" sz="2800" b="1" dirty="0">
                <a:latin typeface="微軟正黑體" panose="020B0604030504040204" pitchFamily="34" charset="-120"/>
                <a:ea typeface="微軟正黑體" panose="020B0604030504040204" pitchFamily="34" charset="-120"/>
              </a:rPr>
              <a:t>一輛停在人行道前的卡車，這樣行人將被隱藏起來</a:t>
            </a:r>
            <a:r>
              <a:rPr lang="en-US" altLang="zh-TW" sz="2800" b="1" dirty="0">
                <a:latin typeface="微軟正黑體" panose="020B0604030504040204" pitchFamily="34" charset="-120"/>
                <a:ea typeface="微軟正黑體" panose="020B0604030504040204" pitchFamily="34" charset="-120"/>
              </a:rPr>
              <a:t>(</a:t>
            </a:r>
            <a:r>
              <a:rPr lang="zh-TW" altLang="en-US" sz="2800" b="1" dirty="0">
                <a:latin typeface="微軟正黑體" panose="020B0604030504040204" pitchFamily="34" charset="-120"/>
                <a:ea typeface="微軟正黑體" panose="020B0604030504040204" pitchFamily="34" charset="-120"/>
              </a:rPr>
              <a:t>類似於上述隱藏的人行道場景</a:t>
            </a:r>
            <a:r>
              <a:rPr lang="en-US" altLang="zh-TW" sz="2800" b="1" dirty="0">
                <a:latin typeface="微軟正黑體" panose="020B0604030504040204" pitchFamily="34" charset="-120"/>
                <a:ea typeface="微軟正黑體" panose="020B0604030504040204" pitchFamily="34" charset="-120"/>
              </a:rPr>
              <a:t>)</a:t>
            </a:r>
          </a:p>
        </p:txBody>
      </p:sp>
      <p:sp>
        <p:nvSpPr>
          <p:cNvPr id="11" name="矩形 10">
            <a:extLst>
              <a:ext uri="{FF2B5EF4-FFF2-40B4-BE49-F238E27FC236}">
                <a16:creationId xmlns:a16="http://schemas.microsoft.com/office/drawing/2014/main" id="{CC01AC1C-3133-413B-BE22-0A48C8B28703}"/>
              </a:ext>
            </a:extLst>
          </p:cNvPr>
          <p:cNvSpPr/>
          <p:nvPr/>
        </p:nvSpPr>
        <p:spPr>
          <a:xfrm>
            <a:off x="284871" y="1512928"/>
            <a:ext cx="4310575" cy="523220"/>
          </a:xfrm>
          <a:prstGeom prst="rect">
            <a:avLst/>
          </a:prstGeom>
        </p:spPr>
        <p:txBody>
          <a:bodyPr wrap="square">
            <a:spAutoFit/>
          </a:bodyPr>
          <a:lstStyle/>
          <a:p>
            <a:r>
              <a:rPr lang="zh-TW" altLang="en-US" sz="2800" b="1" dirty="0">
                <a:solidFill>
                  <a:prstClr val="black"/>
                </a:solidFill>
                <a:highlight>
                  <a:srgbClr val="FFDC6D"/>
                </a:highlight>
                <a:latin typeface="微軟正黑體" panose="020B0604030504040204" pitchFamily="34" charset="-120"/>
                <a:ea typeface="微軟正黑體" panose="020B0604030504040204" pitchFamily="34" charset="-120"/>
              </a:rPr>
              <a:t>遠距離轉移場景</a:t>
            </a:r>
            <a:r>
              <a:rPr lang="en-US" altLang="zh-TW" sz="2800" b="1" dirty="0">
                <a:solidFill>
                  <a:prstClr val="black"/>
                </a:solidFill>
                <a:highlight>
                  <a:srgbClr val="FFDC6D"/>
                </a:highlight>
                <a:latin typeface="微軟正黑體" panose="020B0604030504040204" pitchFamily="34" charset="-120"/>
                <a:ea typeface="微軟正黑體" panose="020B0604030504040204" pitchFamily="34" charset="-120"/>
              </a:rPr>
              <a:t>(</a:t>
            </a:r>
            <a:r>
              <a:rPr lang="zh-TW" altLang="en-US" sz="2800" b="1" dirty="0">
                <a:solidFill>
                  <a:prstClr val="black"/>
                </a:solidFill>
                <a:highlight>
                  <a:srgbClr val="FFDC6D"/>
                </a:highlight>
                <a:latin typeface="微軟正黑體" panose="020B0604030504040204" pitchFamily="34" charset="-120"/>
                <a:ea typeface="微軟正黑體" panose="020B0604030504040204" pitchFamily="34" charset="-120"/>
              </a:rPr>
              <a:t>例如</a:t>
            </a:r>
            <a:r>
              <a:rPr lang="en-US" altLang="zh-TW" sz="2800" b="1" dirty="0">
                <a:solidFill>
                  <a:prstClr val="black"/>
                </a:solidFill>
                <a:highlight>
                  <a:srgbClr val="FFDC6D"/>
                </a:highlight>
                <a:latin typeface="微軟正黑體" panose="020B0604030504040204" pitchFamily="34" charset="-120"/>
                <a:ea typeface="微軟正黑體" panose="020B0604030504040204" pitchFamily="34" charset="-120"/>
              </a:rPr>
              <a:t>)</a:t>
            </a:r>
            <a:endParaRPr lang="en-US" altLang="zh-TW" sz="2800" b="1" dirty="0">
              <a:highlight>
                <a:srgbClr val="FFDC6D"/>
              </a:highlight>
              <a:latin typeface="微軟正黑體" panose="020B0604030504040204" pitchFamily="34" charset="-120"/>
              <a:ea typeface="微軟正黑體" panose="020B0604030504040204" pitchFamily="34" charset="-120"/>
            </a:endParaRPr>
          </a:p>
        </p:txBody>
      </p:sp>
      <p:sp>
        <p:nvSpPr>
          <p:cNvPr id="2" name="矩形 1">
            <a:extLst>
              <a:ext uri="{FF2B5EF4-FFF2-40B4-BE49-F238E27FC236}">
                <a16:creationId xmlns:a16="http://schemas.microsoft.com/office/drawing/2014/main" id="{2D820DFF-E6FE-42F5-9482-EA3169D1A444}"/>
              </a:ext>
            </a:extLst>
          </p:cNvPr>
          <p:cNvSpPr/>
          <p:nvPr/>
        </p:nvSpPr>
        <p:spPr>
          <a:xfrm>
            <a:off x="284871" y="3429000"/>
            <a:ext cx="11156852" cy="954107"/>
          </a:xfrm>
          <a:prstGeom prst="rect">
            <a:avLst/>
          </a:prstGeom>
        </p:spPr>
        <p:txBody>
          <a:bodyPr wrap="square">
            <a:spAutoFit/>
          </a:bodyPr>
          <a:lstStyle/>
          <a:p>
            <a:pPr marL="514350" indent="-514350">
              <a:buFont typeface="+mj-lt"/>
              <a:buAutoNum type="arabicPeriod" startAt="2"/>
            </a:pPr>
            <a:r>
              <a:rPr lang="zh-TW" altLang="en-US" sz="2800" b="1" dirty="0">
                <a:latin typeface="微軟正黑體" panose="020B0604030504040204" pitchFamily="34" charset="-120"/>
                <a:ea typeface="微軟正黑體" panose="020B0604030504040204" pitchFamily="34" charset="-120"/>
              </a:rPr>
              <a:t>一輛卡車（卡車擋住了汽車行進的路線），這次是一輛卡車停在小鎮郊區的路邊。</a:t>
            </a:r>
          </a:p>
        </p:txBody>
      </p:sp>
      <p:sp>
        <p:nvSpPr>
          <p:cNvPr id="3" name="矩形 2">
            <a:extLst>
              <a:ext uri="{FF2B5EF4-FFF2-40B4-BE49-F238E27FC236}">
                <a16:creationId xmlns:a16="http://schemas.microsoft.com/office/drawing/2014/main" id="{52C83415-24B5-48EC-AEB3-C06279FB5B5C}"/>
              </a:ext>
            </a:extLst>
          </p:cNvPr>
          <p:cNvSpPr/>
          <p:nvPr/>
        </p:nvSpPr>
        <p:spPr>
          <a:xfrm>
            <a:off x="627017" y="5115428"/>
            <a:ext cx="11438520" cy="954107"/>
          </a:xfrm>
          <a:prstGeom prst="rect">
            <a:avLst/>
          </a:prstGeom>
        </p:spPr>
        <p:txBody>
          <a:bodyPr wrap="square">
            <a:spAutoFit/>
          </a:bodyPr>
          <a:lstStyle/>
          <a:p>
            <a:r>
              <a:rPr lang="zh-TW" altLang="en-US" sz="2800" b="1" dirty="0">
                <a:latin typeface="微軟正黑體" panose="020B0604030504040204" pitchFamily="34" charset="-120"/>
                <a:ea typeface="微軟正黑體" panose="020B0604030504040204" pitchFamily="34" charset="-120"/>
              </a:rPr>
              <a:t>兩種遠距離轉移情況（盲車道和前方彎曲停車的情況）都帶有警告標誌，向駕駛員指示他們需要特別注意前方的道路。</a:t>
            </a:r>
          </a:p>
        </p:txBody>
      </p:sp>
      <p:cxnSp>
        <p:nvCxnSpPr>
          <p:cNvPr id="10" name="直線單箭頭接點 9">
            <a:extLst>
              <a:ext uri="{FF2B5EF4-FFF2-40B4-BE49-F238E27FC236}">
                <a16:creationId xmlns:a16="http://schemas.microsoft.com/office/drawing/2014/main" id="{28916980-7A25-4869-9B7C-36016C130185}"/>
              </a:ext>
            </a:extLst>
          </p:cNvPr>
          <p:cNvCxnSpPr/>
          <p:nvPr/>
        </p:nvCxnSpPr>
        <p:spPr>
          <a:xfrm>
            <a:off x="6072554" y="4383107"/>
            <a:ext cx="0" cy="443571"/>
          </a:xfrm>
          <a:prstGeom prst="straightConnector1">
            <a:avLst/>
          </a:prstGeom>
          <a:ln w="57150">
            <a:solidFill>
              <a:schemeClr val="tx1"/>
            </a:solidFill>
            <a:tailEnd type="triangle"/>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4883865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文字方塊 12"/>
          <p:cNvSpPr txBox="1"/>
          <p:nvPr/>
        </p:nvSpPr>
        <p:spPr>
          <a:xfrm>
            <a:off x="627017" y="561703"/>
            <a:ext cx="13072654" cy="830997"/>
          </a:xfrm>
          <a:prstGeom prst="rect">
            <a:avLst/>
          </a:prstGeom>
          <a:noFill/>
        </p:spPr>
        <p:txBody>
          <a:bodyPr wrap="square" rtlCol="0">
            <a:spAutoFit/>
          </a:bodyPr>
          <a:lstStyle/>
          <a:p>
            <a:r>
              <a:rPr lang="en-US" altLang="zh-TW" sz="4800" dirty="0">
                <a:solidFill>
                  <a:prstClr val="black"/>
                </a:solidFill>
                <a:latin typeface="微軟正黑體" panose="020B0604030504040204" pitchFamily="34" charset="-120"/>
                <a:ea typeface="微軟正黑體" panose="020B0604030504040204" pitchFamily="34" charset="-120"/>
              </a:rPr>
              <a:t>Methods</a:t>
            </a:r>
            <a:endParaRPr lang="zh-TW" altLang="en-US" sz="4800" dirty="0">
              <a:solidFill>
                <a:prstClr val="black"/>
              </a:solidFill>
              <a:latin typeface="微軟正黑體" panose="020B0604030504040204" pitchFamily="34" charset="-120"/>
              <a:ea typeface="微軟正黑體" panose="020B0604030504040204" pitchFamily="34" charset="-120"/>
            </a:endParaRPr>
          </a:p>
        </p:txBody>
      </p:sp>
      <p:sp>
        <p:nvSpPr>
          <p:cNvPr id="12" name="矩形 11">
            <a:extLst>
              <a:ext uri="{FF2B5EF4-FFF2-40B4-BE49-F238E27FC236}">
                <a16:creationId xmlns:a16="http://schemas.microsoft.com/office/drawing/2014/main" id="{CF5D8983-E85C-4E8F-BCC2-CAC159FD225B}"/>
              </a:ext>
            </a:extLst>
          </p:cNvPr>
          <p:cNvSpPr/>
          <p:nvPr/>
        </p:nvSpPr>
        <p:spPr>
          <a:xfrm>
            <a:off x="225654" y="1675818"/>
            <a:ext cx="1826171" cy="523220"/>
          </a:xfrm>
          <a:prstGeom prst="rect">
            <a:avLst/>
          </a:prstGeom>
        </p:spPr>
        <p:txBody>
          <a:bodyPr wrap="square">
            <a:spAutoFit/>
          </a:bodyPr>
          <a:lstStyle/>
          <a:p>
            <a:r>
              <a:rPr lang="zh-TW" altLang="en-US" sz="2800" b="1" dirty="0">
                <a:latin typeface="微軟正黑體" panose="020B0604030504040204" pitchFamily="34" charset="-120"/>
                <a:ea typeface="微軟正黑體" panose="020B0604030504040204" pitchFamily="34" charset="-120"/>
              </a:rPr>
              <a:t>實驗程序</a:t>
            </a:r>
            <a:endParaRPr lang="en-US" altLang="zh-TW" sz="2800" b="1" dirty="0">
              <a:latin typeface="微軟正黑體" panose="020B0604030504040204" pitchFamily="34" charset="-120"/>
              <a:ea typeface="微軟正黑體" panose="020B0604030504040204" pitchFamily="34" charset="-120"/>
            </a:endParaRPr>
          </a:p>
        </p:txBody>
      </p:sp>
      <p:sp>
        <p:nvSpPr>
          <p:cNvPr id="2" name="矩形: 圓角 1">
            <a:extLst>
              <a:ext uri="{FF2B5EF4-FFF2-40B4-BE49-F238E27FC236}">
                <a16:creationId xmlns:a16="http://schemas.microsoft.com/office/drawing/2014/main" id="{E3195145-ED7B-432F-8A88-CAE945AEFFD4}"/>
              </a:ext>
            </a:extLst>
          </p:cNvPr>
          <p:cNvSpPr/>
          <p:nvPr/>
        </p:nvSpPr>
        <p:spPr>
          <a:xfrm>
            <a:off x="203353" y="1541781"/>
            <a:ext cx="1625448" cy="679559"/>
          </a:xfrm>
          <a:prstGeom prst="roundRect">
            <a:avLst/>
          </a:prstGeom>
          <a:noFill/>
          <a:ln w="57150">
            <a:solidFill>
              <a:srgbClr val="FFC0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14" name="矩形 13">
            <a:extLst>
              <a:ext uri="{FF2B5EF4-FFF2-40B4-BE49-F238E27FC236}">
                <a16:creationId xmlns:a16="http://schemas.microsoft.com/office/drawing/2014/main" id="{2EF55544-56A5-43FA-B2AF-F81B67F079D2}"/>
              </a:ext>
            </a:extLst>
          </p:cNvPr>
          <p:cNvSpPr/>
          <p:nvPr/>
        </p:nvSpPr>
        <p:spPr>
          <a:xfrm>
            <a:off x="112827" y="2504458"/>
            <a:ext cx="11966345" cy="523220"/>
          </a:xfrm>
          <a:prstGeom prst="rect">
            <a:avLst/>
          </a:prstGeom>
          <a:ln>
            <a:solidFill>
              <a:schemeClr val="accent2">
                <a:lumMod val="75000"/>
              </a:schemeClr>
            </a:solidFill>
          </a:ln>
        </p:spPr>
        <p:txBody>
          <a:bodyPr wrap="square">
            <a:spAutoFit/>
          </a:bodyPr>
          <a:lstStyle/>
          <a:p>
            <a:pPr algn="ctr"/>
            <a:r>
              <a:rPr lang="zh-TW" altLang="en-US" sz="2800" b="1" dirty="0">
                <a:latin typeface="微軟正黑體" panose="020B0604030504040204" pitchFamily="34" charset="-120"/>
                <a:ea typeface="微軟正黑體" panose="020B0604030504040204" pitchFamily="34" charset="-120"/>
              </a:rPr>
              <a:t>駕駛者填寫知情同意書，向</a:t>
            </a:r>
            <a:r>
              <a:rPr lang="zh-TW" altLang="en-US" sz="2800" b="1" dirty="0">
                <a:highlight>
                  <a:srgbClr val="FFDC6D"/>
                </a:highlight>
                <a:latin typeface="微軟正黑體" panose="020B0604030504040204" pitchFamily="34" charset="-120"/>
                <a:ea typeface="微軟正黑體" panose="020B0604030504040204" pitchFamily="34" charset="-120"/>
              </a:rPr>
              <a:t>訓練組</a:t>
            </a:r>
            <a:r>
              <a:rPr lang="zh-TW" altLang="en-US" sz="2800" b="1" dirty="0">
                <a:latin typeface="微軟正黑體" panose="020B0604030504040204" pitchFamily="34" charset="-120"/>
                <a:ea typeface="微軟正黑體" panose="020B0604030504040204" pitchFamily="34" charset="-120"/>
              </a:rPr>
              <a:t>的參與者提供有關培訓計劃的書面說明</a:t>
            </a:r>
            <a:endParaRPr lang="en-US" altLang="zh-TW" sz="2800" b="1" dirty="0">
              <a:latin typeface="微軟正黑體" panose="020B0604030504040204" pitchFamily="34" charset="-120"/>
              <a:ea typeface="微軟正黑體" panose="020B0604030504040204" pitchFamily="34" charset="-120"/>
            </a:endParaRPr>
          </a:p>
        </p:txBody>
      </p:sp>
      <p:sp>
        <p:nvSpPr>
          <p:cNvPr id="15" name="矩形 14">
            <a:extLst>
              <a:ext uri="{FF2B5EF4-FFF2-40B4-BE49-F238E27FC236}">
                <a16:creationId xmlns:a16="http://schemas.microsoft.com/office/drawing/2014/main" id="{22846730-8EBE-4A5F-8AB9-659CEBB77F38}"/>
              </a:ext>
            </a:extLst>
          </p:cNvPr>
          <p:cNvSpPr/>
          <p:nvPr/>
        </p:nvSpPr>
        <p:spPr>
          <a:xfrm>
            <a:off x="1172313" y="3807503"/>
            <a:ext cx="9476360" cy="523220"/>
          </a:xfrm>
          <a:prstGeom prst="rect">
            <a:avLst/>
          </a:prstGeom>
          <a:ln>
            <a:solidFill>
              <a:schemeClr val="accent2">
                <a:lumMod val="75000"/>
              </a:schemeClr>
            </a:solidFill>
          </a:ln>
        </p:spPr>
        <p:txBody>
          <a:bodyPr wrap="square">
            <a:spAutoFit/>
          </a:bodyPr>
          <a:lstStyle/>
          <a:p>
            <a:pPr algn="ctr"/>
            <a:r>
              <a:rPr lang="zh-TW" altLang="en-US" sz="2800" b="1" dirty="0">
                <a:highlight>
                  <a:srgbClr val="FFDC6D"/>
                </a:highlight>
                <a:latin typeface="微軟正黑體" panose="020B0604030504040204" pitchFamily="34" charset="-120"/>
                <a:ea typeface="微軟正黑體" panose="020B0604030504040204" pitchFamily="34" charset="-120"/>
              </a:rPr>
              <a:t>訓練組</a:t>
            </a:r>
            <a:r>
              <a:rPr lang="zh-TW" altLang="en-US" sz="2800" b="1" dirty="0">
                <a:latin typeface="微軟正黑體" panose="020B0604030504040204" pitchFamily="34" charset="-120"/>
                <a:ea typeface="微軟正黑體" panose="020B0604030504040204" pitchFamily="34" charset="-120"/>
              </a:rPr>
              <a:t>在</a:t>
            </a:r>
            <a:r>
              <a:rPr lang="en-US" altLang="zh-TW" sz="2800" b="1" dirty="0">
                <a:latin typeface="微軟正黑體" panose="020B0604030504040204" pitchFamily="34" charset="-120"/>
                <a:ea typeface="微軟正黑體" panose="020B0604030504040204" pitchFamily="34" charset="-120"/>
              </a:rPr>
              <a:t>PC</a:t>
            </a:r>
            <a:r>
              <a:rPr lang="zh-TW" altLang="en-US" sz="2800" b="1" dirty="0">
                <a:latin typeface="微軟正黑體" panose="020B0604030504040204" pitchFamily="34" charset="-120"/>
                <a:ea typeface="微軟正黑體" panose="020B0604030504040204" pitchFamily="34" charset="-120"/>
              </a:rPr>
              <a:t>上完成了</a:t>
            </a:r>
            <a:r>
              <a:rPr lang="en-US" altLang="zh-TW" sz="2800" b="1" dirty="0">
                <a:latin typeface="微軟正黑體" panose="020B0604030504040204" pitchFamily="34" charset="-120"/>
                <a:ea typeface="微軟正黑體" panose="020B0604030504040204" pitchFamily="34" charset="-120"/>
              </a:rPr>
              <a:t>RAPT-3</a:t>
            </a:r>
            <a:r>
              <a:rPr lang="zh-TW" altLang="en-US" sz="2800" b="1" dirty="0">
                <a:latin typeface="微軟正黑體" panose="020B0604030504040204" pitchFamily="34" charset="-120"/>
                <a:ea typeface="微軟正黑體" panose="020B0604030504040204" pitchFamily="34" charset="-120"/>
              </a:rPr>
              <a:t> </a:t>
            </a:r>
            <a:r>
              <a:rPr lang="en-US" altLang="zh-TW" sz="2800" b="1" dirty="0">
                <a:latin typeface="微軟正黑體" panose="020B0604030504040204" pitchFamily="34" charset="-120"/>
                <a:ea typeface="微軟正黑體" panose="020B0604030504040204" pitchFamily="34" charset="-120"/>
              </a:rPr>
              <a:t>(</a:t>
            </a:r>
            <a:r>
              <a:rPr lang="zh-TW" altLang="en-US" sz="2800" b="1" dirty="0">
                <a:latin typeface="微軟正黑體" panose="020B0604030504040204" pitchFamily="34" charset="-120"/>
                <a:ea typeface="微軟正黑體" panose="020B0604030504040204" pitchFamily="34" charset="-120"/>
              </a:rPr>
              <a:t>該程序大約花費</a:t>
            </a:r>
            <a:r>
              <a:rPr lang="en-US" altLang="zh-TW" sz="2800" b="1" dirty="0">
                <a:latin typeface="微軟正黑體" panose="020B0604030504040204" pitchFamily="34" charset="-120"/>
                <a:ea typeface="微軟正黑體" panose="020B0604030504040204" pitchFamily="34" charset="-120"/>
              </a:rPr>
              <a:t>30-45</a:t>
            </a:r>
            <a:r>
              <a:rPr lang="zh-TW" altLang="en-US" sz="2800" b="1" dirty="0">
                <a:latin typeface="微軟正黑體" panose="020B0604030504040204" pitchFamily="34" charset="-120"/>
                <a:ea typeface="微軟正黑體" panose="020B0604030504040204" pitchFamily="34" charset="-120"/>
              </a:rPr>
              <a:t>分鐘</a:t>
            </a:r>
            <a:r>
              <a:rPr lang="en-US" altLang="zh-TW" sz="2800" b="1" dirty="0">
                <a:latin typeface="微軟正黑體" panose="020B0604030504040204" pitchFamily="34" charset="-120"/>
                <a:ea typeface="微軟正黑體" panose="020B0604030504040204" pitchFamily="34" charset="-120"/>
              </a:rPr>
              <a:t>)</a:t>
            </a:r>
          </a:p>
        </p:txBody>
      </p:sp>
      <p:sp>
        <p:nvSpPr>
          <p:cNvPr id="21" name="矩形 20">
            <a:extLst>
              <a:ext uri="{FF2B5EF4-FFF2-40B4-BE49-F238E27FC236}">
                <a16:creationId xmlns:a16="http://schemas.microsoft.com/office/drawing/2014/main" id="{F4C544AC-6499-4929-950B-E66ED7B23C64}"/>
              </a:ext>
            </a:extLst>
          </p:cNvPr>
          <p:cNvSpPr/>
          <p:nvPr/>
        </p:nvSpPr>
        <p:spPr>
          <a:xfrm>
            <a:off x="1181829" y="5110548"/>
            <a:ext cx="9922122" cy="954107"/>
          </a:xfrm>
          <a:prstGeom prst="rect">
            <a:avLst/>
          </a:prstGeom>
          <a:ln>
            <a:solidFill>
              <a:schemeClr val="accent2">
                <a:lumMod val="75000"/>
              </a:schemeClr>
            </a:solidFill>
          </a:ln>
        </p:spPr>
        <p:txBody>
          <a:bodyPr wrap="square">
            <a:spAutoFit/>
          </a:bodyPr>
          <a:lstStyle/>
          <a:p>
            <a:pPr algn="ctr"/>
            <a:r>
              <a:rPr lang="zh-TW" altLang="en-US" sz="2800" b="1" dirty="0">
                <a:highlight>
                  <a:srgbClr val="FFDC6D"/>
                </a:highlight>
                <a:latin typeface="微軟正黑體" panose="020B0604030504040204" pitchFamily="34" charset="-120"/>
                <a:ea typeface="微軟正黑體" panose="020B0604030504040204" pitchFamily="34" charset="-120"/>
              </a:rPr>
              <a:t>訓練組</a:t>
            </a:r>
            <a:r>
              <a:rPr lang="zh-TW" altLang="en-US" sz="2800" b="1" dirty="0">
                <a:latin typeface="微軟正黑體" panose="020B0604030504040204" pitchFamily="34" charset="-120"/>
                <a:ea typeface="微軟正黑體" panose="020B0604030504040204" pitchFamily="34" charset="-120"/>
              </a:rPr>
              <a:t>和</a:t>
            </a:r>
            <a:r>
              <a:rPr lang="zh-TW" altLang="en-US" sz="2800" b="1" dirty="0">
                <a:highlight>
                  <a:srgbClr val="FFDC6D"/>
                </a:highlight>
                <a:latin typeface="微軟正黑體" panose="020B0604030504040204" pitchFamily="34" charset="-120"/>
                <a:ea typeface="微軟正黑體" panose="020B0604030504040204" pitchFamily="34" charset="-120"/>
              </a:rPr>
              <a:t>對照組</a:t>
            </a:r>
            <a:r>
              <a:rPr lang="zh-TW" altLang="en-US" sz="2800" b="1" dirty="0">
                <a:latin typeface="微軟正黑體" panose="020B0604030504040204" pitchFamily="34" charset="-120"/>
                <a:ea typeface="微軟正黑體" panose="020B0604030504040204" pitchFamily="34" charset="-120"/>
              </a:rPr>
              <a:t>都提供有關研究中道路駕駛部分的書面說明。</a:t>
            </a:r>
            <a:endParaRPr lang="en-US" altLang="zh-TW" sz="2800" b="1" dirty="0">
              <a:latin typeface="微軟正黑體" panose="020B0604030504040204" pitchFamily="34" charset="-120"/>
              <a:ea typeface="微軟正黑體" panose="020B0604030504040204" pitchFamily="34" charset="-120"/>
            </a:endParaRPr>
          </a:p>
          <a:p>
            <a:pPr algn="ctr"/>
            <a:r>
              <a:rPr lang="zh-TW" altLang="en-US" sz="2800" b="1" dirty="0">
                <a:latin typeface="微軟正黑體" panose="020B0604030504040204" pitchFamily="34" charset="-120"/>
                <a:ea typeface="微軟正黑體" panose="020B0604030504040204" pitchFamily="34" charset="-120"/>
              </a:rPr>
              <a:t>該說明涉及基本的交通安全（例如張貼的速度限制和交通規則）</a:t>
            </a:r>
            <a:endParaRPr lang="en-US" altLang="zh-TW" sz="2800" b="1" dirty="0">
              <a:latin typeface="微軟正黑體" panose="020B0604030504040204" pitchFamily="34" charset="-120"/>
              <a:ea typeface="微軟正黑體" panose="020B0604030504040204" pitchFamily="34" charset="-120"/>
            </a:endParaRPr>
          </a:p>
        </p:txBody>
      </p:sp>
      <p:cxnSp>
        <p:nvCxnSpPr>
          <p:cNvPr id="5" name="直線單箭頭接點 4">
            <a:extLst>
              <a:ext uri="{FF2B5EF4-FFF2-40B4-BE49-F238E27FC236}">
                <a16:creationId xmlns:a16="http://schemas.microsoft.com/office/drawing/2014/main" id="{407220E8-68B6-4668-97D9-7A53CE1DCE67}"/>
              </a:ext>
            </a:extLst>
          </p:cNvPr>
          <p:cNvCxnSpPr/>
          <p:nvPr/>
        </p:nvCxnSpPr>
        <p:spPr>
          <a:xfrm>
            <a:off x="6095999" y="3240653"/>
            <a:ext cx="0" cy="434340"/>
          </a:xfrm>
          <a:prstGeom prst="straightConnector1">
            <a:avLst/>
          </a:prstGeom>
          <a:ln w="38100">
            <a:solidFill>
              <a:schemeClr val="tx1"/>
            </a:solidFill>
            <a:tailEnd type="triangle"/>
          </a:ln>
        </p:spPr>
        <p:style>
          <a:lnRef idx="1">
            <a:schemeClr val="dk1"/>
          </a:lnRef>
          <a:fillRef idx="0">
            <a:schemeClr val="dk1"/>
          </a:fillRef>
          <a:effectRef idx="0">
            <a:schemeClr val="dk1"/>
          </a:effectRef>
          <a:fontRef idx="minor">
            <a:schemeClr val="tx1"/>
          </a:fontRef>
        </p:style>
      </p:cxnSp>
      <p:cxnSp>
        <p:nvCxnSpPr>
          <p:cNvPr id="16" name="直線單箭頭接點 15">
            <a:extLst>
              <a:ext uri="{FF2B5EF4-FFF2-40B4-BE49-F238E27FC236}">
                <a16:creationId xmlns:a16="http://schemas.microsoft.com/office/drawing/2014/main" id="{4439F3B1-4E56-4265-8385-C0DD6E323678}"/>
              </a:ext>
            </a:extLst>
          </p:cNvPr>
          <p:cNvCxnSpPr/>
          <p:nvPr/>
        </p:nvCxnSpPr>
        <p:spPr>
          <a:xfrm>
            <a:off x="6142890" y="4586127"/>
            <a:ext cx="0" cy="434340"/>
          </a:xfrm>
          <a:prstGeom prst="straightConnector1">
            <a:avLst/>
          </a:prstGeom>
          <a:ln w="38100">
            <a:solidFill>
              <a:schemeClr val="tx1"/>
            </a:solidFill>
            <a:tailEnd type="triangle"/>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262571024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文字方塊 12"/>
          <p:cNvSpPr txBox="1"/>
          <p:nvPr/>
        </p:nvSpPr>
        <p:spPr>
          <a:xfrm>
            <a:off x="627017" y="561703"/>
            <a:ext cx="13072654" cy="830997"/>
          </a:xfrm>
          <a:prstGeom prst="rect">
            <a:avLst/>
          </a:prstGeom>
          <a:noFill/>
        </p:spPr>
        <p:txBody>
          <a:bodyPr wrap="square" rtlCol="0">
            <a:spAutoFit/>
          </a:bodyPr>
          <a:lstStyle/>
          <a:p>
            <a:r>
              <a:rPr lang="en-US" altLang="zh-TW" sz="4800" dirty="0">
                <a:solidFill>
                  <a:prstClr val="black"/>
                </a:solidFill>
                <a:latin typeface="微軟正黑體" panose="020B0604030504040204" pitchFamily="34" charset="-120"/>
                <a:ea typeface="微軟正黑體" panose="020B0604030504040204" pitchFamily="34" charset="-120"/>
              </a:rPr>
              <a:t>Methods</a:t>
            </a:r>
            <a:endParaRPr lang="zh-TW" altLang="en-US" sz="4800" dirty="0">
              <a:solidFill>
                <a:prstClr val="black"/>
              </a:solidFill>
              <a:latin typeface="微軟正黑體" panose="020B0604030504040204" pitchFamily="34" charset="-120"/>
              <a:ea typeface="微軟正黑體" panose="020B0604030504040204" pitchFamily="34" charset="-120"/>
            </a:endParaRPr>
          </a:p>
        </p:txBody>
      </p:sp>
      <p:sp>
        <p:nvSpPr>
          <p:cNvPr id="14" name="矩形 13">
            <a:extLst>
              <a:ext uri="{FF2B5EF4-FFF2-40B4-BE49-F238E27FC236}">
                <a16:creationId xmlns:a16="http://schemas.microsoft.com/office/drawing/2014/main" id="{2EF55544-56A5-43FA-B2AF-F81B67F079D2}"/>
              </a:ext>
            </a:extLst>
          </p:cNvPr>
          <p:cNvSpPr/>
          <p:nvPr/>
        </p:nvSpPr>
        <p:spPr>
          <a:xfrm>
            <a:off x="4182935" y="2311421"/>
            <a:ext cx="3919910" cy="523220"/>
          </a:xfrm>
          <a:prstGeom prst="rect">
            <a:avLst/>
          </a:prstGeom>
          <a:ln>
            <a:solidFill>
              <a:schemeClr val="accent2">
                <a:lumMod val="75000"/>
              </a:schemeClr>
            </a:solidFill>
          </a:ln>
        </p:spPr>
        <p:txBody>
          <a:bodyPr wrap="square">
            <a:spAutoFit/>
          </a:bodyPr>
          <a:lstStyle/>
          <a:p>
            <a:pPr algn="ctr"/>
            <a:r>
              <a:rPr lang="zh-TW" altLang="en-US" sz="2800" b="1" dirty="0">
                <a:latin typeface="微軟正黑體" panose="020B0604030504040204" pitchFamily="34" charset="-120"/>
                <a:ea typeface="微軟正黑體" panose="020B0604030504040204" pitchFamily="34" charset="-120"/>
              </a:rPr>
              <a:t>配戴眼動儀</a:t>
            </a:r>
            <a:endParaRPr lang="en-US" altLang="zh-TW" sz="2800" b="1" dirty="0">
              <a:latin typeface="微軟正黑體" panose="020B0604030504040204" pitchFamily="34" charset="-120"/>
              <a:ea typeface="微軟正黑體" panose="020B0604030504040204" pitchFamily="34" charset="-120"/>
            </a:endParaRPr>
          </a:p>
        </p:txBody>
      </p:sp>
      <p:sp>
        <p:nvSpPr>
          <p:cNvPr id="15" name="矩形 14">
            <a:extLst>
              <a:ext uri="{FF2B5EF4-FFF2-40B4-BE49-F238E27FC236}">
                <a16:creationId xmlns:a16="http://schemas.microsoft.com/office/drawing/2014/main" id="{22846730-8EBE-4A5F-8AB9-659CEBB77F38}"/>
              </a:ext>
            </a:extLst>
          </p:cNvPr>
          <p:cNvSpPr/>
          <p:nvPr/>
        </p:nvSpPr>
        <p:spPr>
          <a:xfrm>
            <a:off x="4182935" y="3604760"/>
            <a:ext cx="3919903" cy="523220"/>
          </a:xfrm>
          <a:prstGeom prst="rect">
            <a:avLst/>
          </a:prstGeom>
          <a:ln>
            <a:solidFill>
              <a:schemeClr val="accent2">
                <a:lumMod val="75000"/>
              </a:schemeClr>
            </a:solidFill>
          </a:ln>
        </p:spPr>
        <p:txBody>
          <a:bodyPr wrap="square">
            <a:spAutoFit/>
          </a:bodyPr>
          <a:lstStyle/>
          <a:p>
            <a:pPr algn="ctr"/>
            <a:r>
              <a:rPr lang="zh-TW" altLang="en-US" sz="2800" b="1" dirty="0">
                <a:latin typeface="微軟正黑體" panose="020B0604030504040204" pitchFamily="34" charset="-120"/>
                <a:ea typeface="微軟正黑體" panose="020B0604030504040204" pitchFamily="34" charset="-120"/>
              </a:rPr>
              <a:t>開始實驗</a:t>
            </a:r>
            <a:r>
              <a:rPr lang="en-US" altLang="zh-TW" sz="2800" b="1" dirty="0">
                <a:latin typeface="微軟正黑體" panose="020B0604030504040204" pitchFamily="34" charset="-120"/>
                <a:ea typeface="微軟正黑體" panose="020B0604030504040204" pitchFamily="34" charset="-120"/>
              </a:rPr>
              <a:t>(Part-3</a:t>
            </a:r>
            <a:r>
              <a:rPr lang="zh-TW" altLang="en-US" sz="2800" b="1" dirty="0">
                <a:latin typeface="微軟正黑體" panose="020B0604030504040204" pitchFamily="34" charset="-120"/>
                <a:ea typeface="微軟正黑體" panose="020B0604030504040204" pitchFamily="34" charset="-120"/>
              </a:rPr>
              <a:t>的測試</a:t>
            </a:r>
            <a:r>
              <a:rPr lang="en-US" altLang="zh-TW" sz="2800" b="1" dirty="0">
                <a:latin typeface="微軟正黑體" panose="020B0604030504040204" pitchFamily="34" charset="-120"/>
                <a:ea typeface="微軟正黑體" panose="020B0604030504040204" pitchFamily="34" charset="-120"/>
              </a:rPr>
              <a:t>)</a:t>
            </a:r>
          </a:p>
        </p:txBody>
      </p:sp>
      <p:cxnSp>
        <p:nvCxnSpPr>
          <p:cNvPr id="5" name="直線單箭頭接點 4">
            <a:extLst>
              <a:ext uri="{FF2B5EF4-FFF2-40B4-BE49-F238E27FC236}">
                <a16:creationId xmlns:a16="http://schemas.microsoft.com/office/drawing/2014/main" id="{407220E8-68B6-4668-97D9-7A53CE1DCE67}"/>
              </a:ext>
            </a:extLst>
          </p:cNvPr>
          <p:cNvCxnSpPr/>
          <p:nvPr/>
        </p:nvCxnSpPr>
        <p:spPr>
          <a:xfrm>
            <a:off x="6095999" y="1787000"/>
            <a:ext cx="0" cy="434340"/>
          </a:xfrm>
          <a:prstGeom prst="straightConnector1">
            <a:avLst/>
          </a:prstGeom>
          <a:ln w="38100">
            <a:solidFill>
              <a:schemeClr val="tx1"/>
            </a:solidFill>
            <a:tailEnd type="triangle"/>
          </a:ln>
        </p:spPr>
        <p:style>
          <a:lnRef idx="1">
            <a:schemeClr val="dk1"/>
          </a:lnRef>
          <a:fillRef idx="0">
            <a:schemeClr val="dk1"/>
          </a:fillRef>
          <a:effectRef idx="0">
            <a:schemeClr val="dk1"/>
          </a:effectRef>
          <a:fontRef idx="minor">
            <a:schemeClr val="tx1"/>
          </a:fontRef>
        </p:style>
      </p:cxnSp>
      <p:cxnSp>
        <p:nvCxnSpPr>
          <p:cNvPr id="16" name="直線單箭頭接點 15">
            <a:extLst>
              <a:ext uri="{FF2B5EF4-FFF2-40B4-BE49-F238E27FC236}">
                <a16:creationId xmlns:a16="http://schemas.microsoft.com/office/drawing/2014/main" id="{4439F3B1-4E56-4265-8385-C0DD6E323678}"/>
              </a:ext>
            </a:extLst>
          </p:cNvPr>
          <p:cNvCxnSpPr/>
          <p:nvPr/>
        </p:nvCxnSpPr>
        <p:spPr>
          <a:xfrm>
            <a:off x="6095999" y="2994660"/>
            <a:ext cx="0" cy="434340"/>
          </a:xfrm>
          <a:prstGeom prst="straightConnector1">
            <a:avLst/>
          </a:prstGeom>
          <a:ln w="38100">
            <a:solidFill>
              <a:schemeClr val="tx1"/>
            </a:solidFill>
            <a:tailEnd type="triangle"/>
          </a:ln>
        </p:spPr>
        <p:style>
          <a:lnRef idx="1">
            <a:schemeClr val="dk1"/>
          </a:lnRef>
          <a:fillRef idx="0">
            <a:schemeClr val="dk1"/>
          </a:fillRef>
          <a:effectRef idx="0">
            <a:schemeClr val="dk1"/>
          </a:effectRef>
          <a:fontRef idx="minor">
            <a:schemeClr val="tx1"/>
          </a:fontRef>
        </p:style>
      </p:cxnSp>
      <p:sp>
        <p:nvSpPr>
          <p:cNvPr id="3" name="矩形 2">
            <a:extLst>
              <a:ext uri="{FF2B5EF4-FFF2-40B4-BE49-F238E27FC236}">
                <a16:creationId xmlns:a16="http://schemas.microsoft.com/office/drawing/2014/main" id="{9E3FB95E-C097-47EE-8B90-3DD9AEAA04E4}"/>
              </a:ext>
            </a:extLst>
          </p:cNvPr>
          <p:cNvSpPr/>
          <p:nvPr/>
        </p:nvSpPr>
        <p:spPr>
          <a:xfrm>
            <a:off x="2673830" y="5349425"/>
            <a:ext cx="6938118" cy="523220"/>
          </a:xfrm>
          <a:prstGeom prst="rect">
            <a:avLst/>
          </a:prstGeom>
        </p:spPr>
        <p:txBody>
          <a:bodyPr wrap="none">
            <a:spAutoFit/>
          </a:bodyPr>
          <a:lstStyle/>
          <a:p>
            <a:r>
              <a:rPr lang="zh-TW" altLang="en-US" sz="2800" b="1" dirty="0">
                <a:latin typeface="微軟正黑體" panose="020B0604030504040204" pitchFamily="34" charset="-120"/>
                <a:ea typeface="微軟正黑體" panose="020B0604030504040204" pitchFamily="34" charset="-120"/>
              </a:rPr>
              <a:t>完成整個過程需要大約</a:t>
            </a:r>
            <a:r>
              <a:rPr lang="en-US" altLang="zh-TW" sz="2800" b="1" dirty="0">
                <a:latin typeface="微軟正黑體" panose="020B0604030504040204" pitchFamily="34" charset="-120"/>
                <a:ea typeface="微軟正黑體" panose="020B0604030504040204" pitchFamily="34" charset="-120"/>
              </a:rPr>
              <a:t>45-55</a:t>
            </a:r>
            <a:r>
              <a:rPr lang="zh-TW" altLang="en-US" sz="2800" b="1" dirty="0">
                <a:latin typeface="微軟正黑體" panose="020B0604030504040204" pitchFamily="34" charset="-120"/>
                <a:ea typeface="微軟正黑體" panose="020B0604030504040204" pitchFamily="34" charset="-120"/>
              </a:rPr>
              <a:t>分鐘才能完成</a:t>
            </a:r>
          </a:p>
        </p:txBody>
      </p:sp>
      <p:sp>
        <p:nvSpPr>
          <p:cNvPr id="4" name="矩形 3">
            <a:extLst>
              <a:ext uri="{FF2B5EF4-FFF2-40B4-BE49-F238E27FC236}">
                <a16:creationId xmlns:a16="http://schemas.microsoft.com/office/drawing/2014/main" id="{DEDBD2FA-F712-421A-B7EA-E889F1E13E29}"/>
              </a:ext>
            </a:extLst>
          </p:cNvPr>
          <p:cNvSpPr/>
          <p:nvPr/>
        </p:nvSpPr>
        <p:spPr>
          <a:xfrm>
            <a:off x="2280290" y="4650445"/>
            <a:ext cx="7725192" cy="523220"/>
          </a:xfrm>
          <a:prstGeom prst="rect">
            <a:avLst/>
          </a:prstGeom>
        </p:spPr>
        <p:txBody>
          <a:bodyPr wrap="none">
            <a:spAutoFit/>
          </a:bodyPr>
          <a:lstStyle/>
          <a:p>
            <a:r>
              <a:rPr lang="zh-TW" altLang="en-US" sz="2800" b="1" dirty="0">
                <a:latin typeface="微軟正黑體" panose="020B0604030504040204" pitchFamily="34" charset="-120"/>
                <a:ea typeface="微軟正黑體" panose="020B0604030504040204" pitchFamily="34" charset="-120"/>
              </a:rPr>
              <a:t>研究人員向參與者提供了轉彎訊息的適當位置。</a:t>
            </a:r>
          </a:p>
        </p:txBody>
      </p:sp>
    </p:spTree>
    <p:extLst>
      <p:ext uri="{BB962C8B-B14F-4D97-AF65-F5344CB8AC3E}">
        <p14:creationId xmlns:p14="http://schemas.microsoft.com/office/powerpoint/2010/main" val="22737550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文字方塊 12"/>
          <p:cNvSpPr txBox="1"/>
          <p:nvPr/>
        </p:nvSpPr>
        <p:spPr>
          <a:xfrm>
            <a:off x="627017" y="561703"/>
            <a:ext cx="13072654" cy="830997"/>
          </a:xfrm>
          <a:prstGeom prst="rect">
            <a:avLst/>
          </a:prstGeom>
          <a:noFill/>
        </p:spPr>
        <p:txBody>
          <a:bodyPr wrap="square" rtlCol="0">
            <a:spAutoFit/>
          </a:bodyPr>
          <a:lstStyle/>
          <a:p>
            <a:r>
              <a:rPr lang="en-US" altLang="zh-TW" sz="4800" dirty="0">
                <a:solidFill>
                  <a:prstClr val="black"/>
                </a:solidFill>
                <a:latin typeface="微軟正黑體" panose="020B0604030504040204" pitchFamily="34" charset="-120"/>
                <a:ea typeface="微軟正黑體" panose="020B0604030504040204" pitchFamily="34" charset="-120"/>
              </a:rPr>
              <a:t>Methods</a:t>
            </a:r>
            <a:endParaRPr lang="zh-TW" altLang="en-US" sz="4800" dirty="0">
              <a:solidFill>
                <a:prstClr val="black"/>
              </a:solidFill>
              <a:latin typeface="微軟正黑體" panose="020B0604030504040204" pitchFamily="34" charset="-120"/>
              <a:ea typeface="微軟正黑體" panose="020B0604030504040204" pitchFamily="34" charset="-120"/>
            </a:endParaRPr>
          </a:p>
        </p:txBody>
      </p:sp>
      <p:sp>
        <p:nvSpPr>
          <p:cNvPr id="9" name="矩形 8">
            <a:extLst>
              <a:ext uri="{FF2B5EF4-FFF2-40B4-BE49-F238E27FC236}">
                <a16:creationId xmlns:a16="http://schemas.microsoft.com/office/drawing/2014/main" id="{05864FC4-1482-4F8D-9223-54E274B8D389}"/>
              </a:ext>
            </a:extLst>
          </p:cNvPr>
          <p:cNvSpPr/>
          <p:nvPr/>
        </p:nvSpPr>
        <p:spPr>
          <a:xfrm>
            <a:off x="627017" y="1613118"/>
            <a:ext cx="10937966" cy="1815882"/>
          </a:xfrm>
          <a:prstGeom prst="rect">
            <a:avLst/>
          </a:prstGeom>
        </p:spPr>
        <p:txBody>
          <a:bodyPr wrap="square">
            <a:spAutoFit/>
          </a:bodyPr>
          <a:lstStyle/>
          <a:p>
            <a:r>
              <a:rPr lang="zh-TW" altLang="en-US" sz="2800" b="1" dirty="0">
                <a:solidFill>
                  <a:prstClr val="black"/>
                </a:solidFill>
                <a:latin typeface="微軟正黑體" panose="020B0604030504040204" pitchFamily="34" charset="-120"/>
                <a:ea typeface="微軟正黑體" panose="020B0604030504040204" pitchFamily="34" charset="-120"/>
              </a:rPr>
              <a:t>使用二進制計分方法記錄駕駛員的掃視行為。如果駕駛員的眼球行為在開始區域時，就已經處於潛在風險的目標區域，則假定駕駛員已識別出該場景中可能存在風險的區域，該場景的得分為“ </a:t>
            </a:r>
            <a:r>
              <a:rPr lang="en-US" altLang="zh-TW" sz="2800" b="1" dirty="0">
                <a:solidFill>
                  <a:prstClr val="black"/>
                </a:solidFill>
                <a:latin typeface="微軟正黑體" panose="020B0604030504040204" pitchFamily="34" charset="-120"/>
                <a:ea typeface="微軟正黑體" panose="020B0604030504040204" pitchFamily="34" charset="-120"/>
              </a:rPr>
              <a:t>1”</a:t>
            </a:r>
            <a:r>
              <a:rPr lang="zh-TW" altLang="en-US" sz="2800" b="1" dirty="0">
                <a:solidFill>
                  <a:prstClr val="black"/>
                </a:solidFill>
                <a:latin typeface="微軟正黑體" panose="020B0604030504040204" pitchFamily="34" charset="-120"/>
                <a:ea typeface="微軟正黑體" panose="020B0604030504040204" pitchFamily="34" charset="-120"/>
              </a:rPr>
              <a:t>，若沒有則為</a:t>
            </a:r>
            <a:r>
              <a:rPr lang="en-US" altLang="zh-TW" sz="2800" b="1" dirty="0">
                <a:solidFill>
                  <a:prstClr val="black"/>
                </a:solidFill>
                <a:latin typeface="微軟正黑體" panose="020B0604030504040204" pitchFamily="34" charset="-120"/>
                <a:ea typeface="微軟正黑體" panose="020B0604030504040204" pitchFamily="34" charset="-120"/>
              </a:rPr>
              <a:t>0</a:t>
            </a:r>
            <a:r>
              <a:rPr lang="zh-TW" altLang="en-US" sz="2800" b="1" dirty="0">
                <a:solidFill>
                  <a:prstClr val="black"/>
                </a:solidFill>
                <a:latin typeface="微軟正黑體" panose="020B0604030504040204" pitchFamily="34" charset="-120"/>
                <a:ea typeface="微軟正黑體" panose="020B0604030504040204" pitchFamily="34" charset="-120"/>
              </a:rPr>
              <a:t>。</a:t>
            </a:r>
          </a:p>
        </p:txBody>
      </p:sp>
      <p:sp>
        <p:nvSpPr>
          <p:cNvPr id="2" name="矩形 1">
            <a:extLst>
              <a:ext uri="{FF2B5EF4-FFF2-40B4-BE49-F238E27FC236}">
                <a16:creationId xmlns:a16="http://schemas.microsoft.com/office/drawing/2014/main" id="{B12B3C31-D017-4A75-9459-EB8FCC7928B7}"/>
              </a:ext>
            </a:extLst>
          </p:cNvPr>
          <p:cNvSpPr/>
          <p:nvPr/>
        </p:nvSpPr>
        <p:spPr>
          <a:xfrm>
            <a:off x="627017" y="3649418"/>
            <a:ext cx="10627137" cy="954107"/>
          </a:xfrm>
          <a:prstGeom prst="rect">
            <a:avLst/>
          </a:prstGeom>
        </p:spPr>
        <p:txBody>
          <a:bodyPr wrap="square">
            <a:spAutoFit/>
          </a:bodyPr>
          <a:lstStyle/>
          <a:p>
            <a:r>
              <a:rPr lang="zh-TW" altLang="en-US" sz="2800" b="1" dirty="0">
                <a:solidFill>
                  <a:prstClr val="black"/>
                </a:solidFill>
                <a:latin typeface="微軟正黑體" panose="020B0604030504040204" pitchFamily="34" charset="-120"/>
                <a:ea typeface="微軟正黑體" panose="020B0604030504040204" pitchFamily="34" charset="-120"/>
              </a:rPr>
              <a:t>評分是由三個不同的評分者獨立進行的。為了防止評分者出現偏見，評分者不知道駕駛員的組別（訓練與未訓練）</a:t>
            </a:r>
          </a:p>
        </p:txBody>
      </p:sp>
      <p:sp>
        <p:nvSpPr>
          <p:cNvPr id="6" name="矩形 5">
            <a:extLst>
              <a:ext uri="{FF2B5EF4-FFF2-40B4-BE49-F238E27FC236}">
                <a16:creationId xmlns:a16="http://schemas.microsoft.com/office/drawing/2014/main" id="{15346C18-EE22-4805-936F-F45A1B473500}"/>
              </a:ext>
            </a:extLst>
          </p:cNvPr>
          <p:cNvSpPr/>
          <p:nvPr/>
        </p:nvSpPr>
        <p:spPr>
          <a:xfrm>
            <a:off x="627017" y="5095968"/>
            <a:ext cx="10937966" cy="1384995"/>
          </a:xfrm>
          <a:prstGeom prst="rect">
            <a:avLst/>
          </a:prstGeom>
          <a:ln w="76200">
            <a:solidFill>
              <a:srgbClr val="F2A068"/>
            </a:solidFill>
          </a:ln>
        </p:spPr>
        <p:txBody>
          <a:bodyPr wrap="square">
            <a:spAutoFit/>
          </a:bodyPr>
          <a:lstStyle/>
          <a:p>
            <a:r>
              <a:rPr lang="zh-TW" altLang="en-US" sz="2800" b="1" dirty="0">
                <a:solidFill>
                  <a:prstClr val="black"/>
                </a:solidFill>
                <a:latin typeface="微軟正黑體" panose="020B0604030504040204" pitchFamily="34" charset="-120"/>
                <a:ea typeface="微軟正黑體" panose="020B0604030504040204" pitchFamily="34" charset="-120"/>
              </a:rPr>
              <a:t>他們一起對情景中的數據進行了研究，以確定他們是否可以達成共識。當他們達成共識時，則使用此分數；當他們無法達成共識時，就不會使用該參與者的情景數據（通常是因為眩光使眼動模式難以評分）。</a:t>
            </a:r>
          </a:p>
        </p:txBody>
      </p:sp>
    </p:spTree>
    <p:extLst>
      <p:ext uri="{BB962C8B-B14F-4D97-AF65-F5344CB8AC3E}">
        <p14:creationId xmlns:p14="http://schemas.microsoft.com/office/powerpoint/2010/main" val="406716295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文字方塊 12"/>
          <p:cNvSpPr txBox="1"/>
          <p:nvPr/>
        </p:nvSpPr>
        <p:spPr>
          <a:xfrm>
            <a:off x="627017" y="561703"/>
            <a:ext cx="13072654" cy="830997"/>
          </a:xfrm>
          <a:prstGeom prst="rect">
            <a:avLst/>
          </a:prstGeom>
          <a:noFill/>
        </p:spPr>
        <p:txBody>
          <a:bodyPr wrap="square" rtlCol="0">
            <a:spAutoFit/>
          </a:bodyPr>
          <a:lstStyle/>
          <a:p>
            <a:r>
              <a:rPr lang="en-US" altLang="zh-TW" sz="4800" dirty="0">
                <a:solidFill>
                  <a:prstClr val="black"/>
                </a:solidFill>
                <a:latin typeface="微軟正黑體" panose="020B0604030504040204" pitchFamily="34" charset="-120"/>
                <a:ea typeface="微軟正黑體" panose="020B0604030504040204" pitchFamily="34" charset="-120"/>
              </a:rPr>
              <a:t>Methods</a:t>
            </a:r>
            <a:endParaRPr lang="zh-TW" altLang="en-US" sz="4800" dirty="0">
              <a:solidFill>
                <a:prstClr val="black"/>
              </a:solidFill>
              <a:latin typeface="微軟正黑體" panose="020B0604030504040204" pitchFamily="34" charset="-120"/>
              <a:ea typeface="微軟正黑體" panose="020B0604030504040204" pitchFamily="34" charset="-120"/>
            </a:endParaRPr>
          </a:p>
        </p:txBody>
      </p:sp>
      <p:sp>
        <p:nvSpPr>
          <p:cNvPr id="9" name="矩形 8">
            <a:extLst>
              <a:ext uri="{FF2B5EF4-FFF2-40B4-BE49-F238E27FC236}">
                <a16:creationId xmlns:a16="http://schemas.microsoft.com/office/drawing/2014/main" id="{05864FC4-1482-4F8D-9223-54E274B8D389}"/>
              </a:ext>
            </a:extLst>
          </p:cNvPr>
          <p:cNvSpPr/>
          <p:nvPr/>
        </p:nvSpPr>
        <p:spPr>
          <a:xfrm>
            <a:off x="627017" y="1613118"/>
            <a:ext cx="10937966" cy="1815882"/>
          </a:xfrm>
          <a:prstGeom prst="rect">
            <a:avLst/>
          </a:prstGeom>
        </p:spPr>
        <p:txBody>
          <a:bodyPr wrap="square">
            <a:spAutoFit/>
          </a:bodyPr>
          <a:lstStyle/>
          <a:p>
            <a:r>
              <a:rPr lang="zh-TW" altLang="en-US" sz="2800" b="1" dirty="0">
                <a:solidFill>
                  <a:prstClr val="black"/>
                </a:solidFill>
                <a:latin typeface="微軟正黑體" panose="020B0604030504040204" pitchFamily="34" charset="-120"/>
                <a:ea typeface="微軟正黑體" panose="020B0604030504040204" pitchFamily="34" charset="-120"/>
              </a:rPr>
              <a:t>使用二進制計分方法記錄駕駛員的掃視行為。如果駕駛員的眼球行為在開始區域時，就已經處於潛在風險的目標區域，則假定駕駛員已識別出該場景中可能存在風險的區域，該場景的得分為“ </a:t>
            </a:r>
            <a:r>
              <a:rPr lang="en-US" altLang="zh-TW" sz="2800" b="1" dirty="0">
                <a:solidFill>
                  <a:prstClr val="black"/>
                </a:solidFill>
                <a:latin typeface="微軟正黑體" panose="020B0604030504040204" pitchFamily="34" charset="-120"/>
                <a:ea typeface="微軟正黑體" panose="020B0604030504040204" pitchFamily="34" charset="-120"/>
              </a:rPr>
              <a:t>1”</a:t>
            </a:r>
            <a:r>
              <a:rPr lang="zh-TW" altLang="en-US" sz="2800" b="1" dirty="0">
                <a:solidFill>
                  <a:prstClr val="black"/>
                </a:solidFill>
                <a:latin typeface="微軟正黑體" panose="020B0604030504040204" pitchFamily="34" charset="-120"/>
                <a:ea typeface="微軟正黑體" panose="020B0604030504040204" pitchFamily="34" charset="-120"/>
              </a:rPr>
              <a:t>，若沒有則為</a:t>
            </a:r>
            <a:r>
              <a:rPr lang="en-US" altLang="zh-TW" sz="2800" b="1" dirty="0">
                <a:solidFill>
                  <a:prstClr val="black"/>
                </a:solidFill>
                <a:latin typeface="微軟正黑體" panose="020B0604030504040204" pitchFamily="34" charset="-120"/>
                <a:ea typeface="微軟正黑體" panose="020B0604030504040204" pitchFamily="34" charset="-120"/>
              </a:rPr>
              <a:t>0</a:t>
            </a:r>
            <a:r>
              <a:rPr lang="zh-TW" altLang="en-US" sz="2800" b="1" dirty="0">
                <a:solidFill>
                  <a:prstClr val="black"/>
                </a:solidFill>
                <a:latin typeface="微軟正黑體" panose="020B0604030504040204" pitchFamily="34" charset="-120"/>
                <a:ea typeface="微軟正黑體" panose="020B0604030504040204" pitchFamily="34" charset="-120"/>
              </a:rPr>
              <a:t>。</a:t>
            </a:r>
          </a:p>
        </p:txBody>
      </p:sp>
      <p:sp>
        <p:nvSpPr>
          <p:cNvPr id="2" name="矩形 1">
            <a:extLst>
              <a:ext uri="{FF2B5EF4-FFF2-40B4-BE49-F238E27FC236}">
                <a16:creationId xmlns:a16="http://schemas.microsoft.com/office/drawing/2014/main" id="{B12B3C31-D017-4A75-9459-EB8FCC7928B7}"/>
              </a:ext>
            </a:extLst>
          </p:cNvPr>
          <p:cNvSpPr/>
          <p:nvPr/>
        </p:nvSpPr>
        <p:spPr>
          <a:xfrm>
            <a:off x="627017" y="3649418"/>
            <a:ext cx="10627137" cy="954107"/>
          </a:xfrm>
          <a:prstGeom prst="rect">
            <a:avLst/>
          </a:prstGeom>
        </p:spPr>
        <p:txBody>
          <a:bodyPr wrap="square">
            <a:spAutoFit/>
          </a:bodyPr>
          <a:lstStyle/>
          <a:p>
            <a:r>
              <a:rPr lang="zh-TW" altLang="en-US" sz="2800" b="1" dirty="0">
                <a:solidFill>
                  <a:prstClr val="black"/>
                </a:solidFill>
                <a:latin typeface="微軟正黑體" panose="020B0604030504040204" pitchFamily="34" charset="-120"/>
                <a:ea typeface="微軟正黑體" panose="020B0604030504040204" pitchFamily="34" charset="-120"/>
              </a:rPr>
              <a:t>評分是由三個不同的評分者獨立進行的。為了防止觀察者出現偏見，評分者不知道駕駛員的組別（培訓與未培訓）</a:t>
            </a:r>
          </a:p>
        </p:txBody>
      </p:sp>
      <p:sp>
        <p:nvSpPr>
          <p:cNvPr id="6" name="矩形 5">
            <a:extLst>
              <a:ext uri="{FF2B5EF4-FFF2-40B4-BE49-F238E27FC236}">
                <a16:creationId xmlns:a16="http://schemas.microsoft.com/office/drawing/2014/main" id="{15346C18-EE22-4805-936F-F45A1B473500}"/>
              </a:ext>
            </a:extLst>
          </p:cNvPr>
          <p:cNvSpPr/>
          <p:nvPr/>
        </p:nvSpPr>
        <p:spPr>
          <a:xfrm>
            <a:off x="627017" y="5095968"/>
            <a:ext cx="10937966" cy="1384995"/>
          </a:xfrm>
          <a:prstGeom prst="rect">
            <a:avLst/>
          </a:prstGeom>
          <a:ln w="76200">
            <a:solidFill>
              <a:srgbClr val="F2A068"/>
            </a:solidFill>
          </a:ln>
        </p:spPr>
        <p:txBody>
          <a:bodyPr wrap="square">
            <a:spAutoFit/>
          </a:bodyPr>
          <a:lstStyle/>
          <a:p>
            <a:r>
              <a:rPr lang="zh-TW" altLang="en-US" sz="2800" b="1" dirty="0">
                <a:solidFill>
                  <a:prstClr val="black"/>
                </a:solidFill>
                <a:latin typeface="微軟正黑體" panose="020B0604030504040204" pitchFamily="34" charset="-120"/>
                <a:ea typeface="微軟正黑體" panose="020B0604030504040204" pitchFamily="34" charset="-120"/>
              </a:rPr>
              <a:t>他們一起對情景中的數據進行了研究，以確定他們是否可以達成共識。當他們達成共識時，則使用此分數；當他們無法達成共識時，就不會使用該參與者的情景數據。</a:t>
            </a:r>
          </a:p>
        </p:txBody>
      </p:sp>
    </p:spTree>
    <p:extLst>
      <p:ext uri="{BB962C8B-B14F-4D97-AF65-F5344CB8AC3E}">
        <p14:creationId xmlns:p14="http://schemas.microsoft.com/office/powerpoint/2010/main" val="29262366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矩形 14"/>
          <p:cNvSpPr/>
          <p:nvPr/>
        </p:nvSpPr>
        <p:spPr>
          <a:xfrm>
            <a:off x="398303" y="1434995"/>
            <a:ext cx="11600409" cy="1384995"/>
          </a:xfrm>
          <a:prstGeom prst="rect">
            <a:avLst/>
          </a:prstGeom>
        </p:spPr>
        <p:txBody>
          <a:bodyPr wrap="square">
            <a:spAutoFit/>
          </a:bodyPr>
          <a:lstStyle/>
          <a:p>
            <a:pPr marL="457200" indent="-457200">
              <a:buFont typeface="Arial" panose="020B0604020202020204" pitchFamily="34" charset="0"/>
              <a:buChar char="•"/>
            </a:pPr>
            <a:r>
              <a:rPr lang="en-US" altLang="zh-TW" sz="2800" b="1" dirty="0">
                <a:solidFill>
                  <a:prstClr val="black"/>
                </a:solidFill>
                <a:latin typeface="微軟正黑體" panose="020B0604030504040204" pitchFamily="34" charset="-120"/>
                <a:ea typeface="微軟正黑體" panose="020B0604030504040204" pitchFamily="34" charset="-120"/>
              </a:rPr>
              <a:t>18</a:t>
            </a:r>
            <a:r>
              <a:rPr lang="zh-TW" altLang="en-US" sz="2800" b="1" dirty="0">
                <a:solidFill>
                  <a:prstClr val="black"/>
                </a:solidFill>
                <a:latin typeface="微軟正黑體" panose="020B0604030504040204" pitchFamily="34" charset="-120"/>
                <a:ea typeface="微軟正黑體" panose="020B0604030504040204" pitchFamily="34" charset="-120"/>
              </a:rPr>
              <a:t>至</a:t>
            </a:r>
            <a:r>
              <a:rPr lang="en-US" altLang="zh-TW" sz="2800" b="1" dirty="0">
                <a:solidFill>
                  <a:prstClr val="black"/>
                </a:solidFill>
                <a:latin typeface="微軟正黑體" panose="020B0604030504040204" pitchFamily="34" charset="-120"/>
                <a:ea typeface="微軟正黑體" panose="020B0604030504040204" pitchFamily="34" charset="-120"/>
              </a:rPr>
              <a:t>21</a:t>
            </a:r>
            <a:r>
              <a:rPr lang="zh-TW" altLang="en-US" sz="2800" b="1" dirty="0">
                <a:solidFill>
                  <a:prstClr val="black"/>
                </a:solidFill>
                <a:latin typeface="微軟正黑體" panose="020B0604030504040204" pitchFamily="34" charset="-120"/>
                <a:ea typeface="微軟正黑體" panose="020B0604030504040204" pitchFamily="34" charset="-120"/>
              </a:rPr>
              <a:t>歲的年輕駕駛員</a:t>
            </a:r>
            <a:r>
              <a:rPr lang="en-US" altLang="zh-TW" sz="2800" b="1" dirty="0">
                <a:solidFill>
                  <a:prstClr val="black"/>
                </a:solidFill>
                <a:latin typeface="微軟正黑體" panose="020B0604030504040204" pitchFamily="34" charset="-120"/>
                <a:ea typeface="微軟正黑體" panose="020B0604030504040204" pitchFamily="34" charset="-120"/>
              </a:rPr>
              <a:t>(</a:t>
            </a:r>
            <a:r>
              <a:rPr lang="zh-TW" altLang="en-US" sz="2800" b="1" dirty="0">
                <a:solidFill>
                  <a:prstClr val="black"/>
                </a:solidFill>
                <a:latin typeface="微軟正黑體" panose="020B0604030504040204" pitchFamily="34" charset="-120"/>
                <a:ea typeface="微軟正黑體" panose="020B0604030504040204" pitchFamily="34" charset="-120"/>
              </a:rPr>
              <a:t>至少擁有</a:t>
            </a:r>
            <a:r>
              <a:rPr lang="en-US" altLang="zh-TW" sz="2800" b="1" dirty="0">
                <a:solidFill>
                  <a:prstClr val="black"/>
                </a:solidFill>
                <a:latin typeface="微軟正黑體" panose="020B0604030504040204" pitchFamily="34" charset="-120"/>
                <a:ea typeface="微軟正黑體" panose="020B0604030504040204" pitchFamily="34" charset="-120"/>
              </a:rPr>
              <a:t>1</a:t>
            </a:r>
            <a:r>
              <a:rPr lang="zh-TW" altLang="en-US" sz="2800" b="1" dirty="0">
                <a:solidFill>
                  <a:prstClr val="black"/>
                </a:solidFill>
                <a:latin typeface="微軟正黑體" panose="020B0604030504040204" pitchFamily="34" charset="-120"/>
                <a:ea typeface="微軟正黑體" panose="020B0604030504040204" pitchFamily="34" charset="-120"/>
              </a:rPr>
              <a:t>年駕駛執照</a:t>
            </a:r>
            <a:r>
              <a:rPr lang="en-US" altLang="zh-TW" sz="2800" b="1" dirty="0">
                <a:solidFill>
                  <a:prstClr val="black"/>
                </a:solidFill>
                <a:latin typeface="微軟正黑體" panose="020B0604030504040204" pitchFamily="34" charset="-120"/>
                <a:ea typeface="微軟正黑體" panose="020B0604030504040204" pitchFamily="34" charset="-120"/>
              </a:rPr>
              <a:t>)</a:t>
            </a:r>
            <a:r>
              <a:rPr lang="zh-TW" altLang="en-US" sz="2800" b="1" dirty="0">
                <a:solidFill>
                  <a:prstClr val="black"/>
                </a:solidFill>
                <a:latin typeface="微軟正黑體" panose="020B0604030504040204" pitchFamily="34" charset="-120"/>
                <a:ea typeface="微軟正黑體" panose="020B0604030504040204" pitchFamily="34" charset="-120"/>
              </a:rPr>
              <a:t>，每</a:t>
            </a:r>
            <a:r>
              <a:rPr lang="en-US" altLang="zh-TW" sz="2800" b="1" dirty="0">
                <a:solidFill>
                  <a:prstClr val="black"/>
                </a:solidFill>
                <a:latin typeface="微軟正黑體" panose="020B0604030504040204" pitchFamily="34" charset="-120"/>
                <a:ea typeface="微軟正黑體" panose="020B0604030504040204" pitchFamily="34" charset="-120"/>
              </a:rPr>
              <a:t>1</a:t>
            </a:r>
            <a:r>
              <a:rPr lang="zh-TW" altLang="en-US" sz="2800" b="1" dirty="0">
                <a:solidFill>
                  <a:prstClr val="black"/>
                </a:solidFill>
                <a:latin typeface="微軟正黑體" panose="020B0604030504040204" pitchFamily="34" charset="-120"/>
                <a:ea typeface="微軟正黑體" panose="020B0604030504040204" pitchFamily="34" charset="-120"/>
              </a:rPr>
              <a:t>億英里的致死率幾乎是安全駕駛者</a:t>
            </a:r>
            <a:r>
              <a:rPr lang="en-US" altLang="zh-TW" sz="2800" b="1" dirty="0">
                <a:solidFill>
                  <a:prstClr val="black"/>
                </a:solidFill>
                <a:latin typeface="微軟正黑體" panose="020B0604030504040204" pitchFamily="34" charset="-120"/>
                <a:ea typeface="微軟正黑體" panose="020B0604030504040204" pitchFamily="34" charset="-120"/>
              </a:rPr>
              <a:t>(50</a:t>
            </a:r>
            <a:r>
              <a:rPr lang="zh-TW" altLang="en-US" sz="2800" b="1" dirty="0">
                <a:solidFill>
                  <a:prstClr val="black"/>
                </a:solidFill>
                <a:latin typeface="微軟正黑體" panose="020B0604030504040204" pitchFamily="34" charset="-120"/>
                <a:ea typeface="微軟正黑體" panose="020B0604030504040204" pitchFamily="34" charset="-120"/>
              </a:rPr>
              <a:t>至</a:t>
            </a:r>
            <a:r>
              <a:rPr lang="en-US" altLang="zh-TW" sz="2800" b="1" dirty="0">
                <a:solidFill>
                  <a:prstClr val="black"/>
                </a:solidFill>
                <a:latin typeface="微軟正黑體" panose="020B0604030504040204" pitchFamily="34" charset="-120"/>
                <a:ea typeface="微軟正黑體" panose="020B0604030504040204" pitchFamily="34" charset="-120"/>
              </a:rPr>
              <a:t>54</a:t>
            </a:r>
            <a:r>
              <a:rPr lang="zh-TW" altLang="en-US" sz="2800" b="1" dirty="0">
                <a:solidFill>
                  <a:prstClr val="black"/>
                </a:solidFill>
                <a:latin typeface="微軟正黑體" panose="020B0604030504040204" pitchFamily="34" charset="-120"/>
                <a:ea typeface="微軟正黑體" panose="020B0604030504040204" pitchFamily="34" charset="-120"/>
              </a:rPr>
              <a:t>歲</a:t>
            </a:r>
            <a:r>
              <a:rPr lang="en-US" altLang="zh-TW" sz="2800" b="1" dirty="0">
                <a:solidFill>
                  <a:prstClr val="black"/>
                </a:solidFill>
                <a:latin typeface="微軟正黑體" panose="020B0604030504040204" pitchFamily="34" charset="-120"/>
                <a:ea typeface="微軟正黑體" panose="020B0604030504040204" pitchFamily="34" charset="-120"/>
              </a:rPr>
              <a:t>)</a:t>
            </a:r>
            <a:r>
              <a:rPr lang="zh-TW" altLang="en-US" sz="2800" b="1" dirty="0">
                <a:solidFill>
                  <a:prstClr val="black"/>
                </a:solidFill>
                <a:latin typeface="微軟正黑體" panose="020B0604030504040204" pitchFamily="34" charset="-120"/>
                <a:ea typeface="微軟正黑體" panose="020B0604030504040204" pitchFamily="34" charset="-120"/>
              </a:rPr>
              <a:t>致死率的五倍（</a:t>
            </a:r>
            <a:r>
              <a:rPr lang="en-US" altLang="zh-TW" sz="2800" b="1" dirty="0">
                <a:solidFill>
                  <a:prstClr val="black"/>
                </a:solidFill>
                <a:latin typeface="微軟正黑體" panose="020B0604030504040204" pitchFamily="34" charset="-120"/>
                <a:ea typeface="微軟正黑體" panose="020B0604030504040204" pitchFamily="34" charset="-120"/>
              </a:rPr>
              <a:t>Insurance Institute for Highway Safety 2004a</a:t>
            </a:r>
            <a:r>
              <a:rPr lang="zh-TW" altLang="en-US" sz="2800" b="1" dirty="0">
                <a:solidFill>
                  <a:prstClr val="black"/>
                </a:solidFill>
                <a:latin typeface="微軟正黑體" panose="020B0604030504040204" pitchFamily="34" charset="-120"/>
                <a:ea typeface="微軟正黑體" panose="020B0604030504040204" pitchFamily="34" charset="-120"/>
              </a:rPr>
              <a:t>）</a:t>
            </a:r>
          </a:p>
        </p:txBody>
      </p:sp>
      <p:sp>
        <p:nvSpPr>
          <p:cNvPr id="7" name="文字方塊 6"/>
          <p:cNvSpPr txBox="1"/>
          <p:nvPr/>
        </p:nvSpPr>
        <p:spPr>
          <a:xfrm>
            <a:off x="627017" y="561703"/>
            <a:ext cx="3907736" cy="830997"/>
          </a:xfrm>
          <a:prstGeom prst="rect">
            <a:avLst/>
          </a:prstGeom>
          <a:noFill/>
        </p:spPr>
        <p:txBody>
          <a:bodyPr wrap="none" rtlCol="0">
            <a:spAutoFit/>
          </a:bodyPr>
          <a:lstStyle/>
          <a:p>
            <a:r>
              <a:rPr lang="en-US" altLang="zh-TW" sz="4800" dirty="0">
                <a:solidFill>
                  <a:prstClr val="black"/>
                </a:solidFill>
                <a:latin typeface="微軟正黑體" panose="020B0604030504040204" pitchFamily="34" charset="-120"/>
                <a:ea typeface="微軟正黑體" panose="020B0604030504040204" pitchFamily="34" charset="-120"/>
              </a:rPr>
              <a:t>Introduction</a:t>
            </a:r>
            <a:endParaRPr lang="zh-TW" altLang="en-US" sz="4800" dirty="0">
              <a:solidFill>
                <a:prstClr val="black"/>
              </a:solidFill>
              <a:latin typeface="微軟正黑體" panose="020B0604030504040204" pitchFamily="34" charset="-120"/>
              <a:ea typeface="微軟正黑體" panose="020B0604030504040204" pitchFamily="34" charset="-120"/>
            </a:endParaRPr>
          </a:p>
        </p:txBody>
      </p:sp>
      <p:sp>
        <p:nvSpPr>
          <p:cNvPr id="6" name="矩形 5"/>
          <p:cNvSpPr/>
          <p:nvPr/>
        </p:nvSpPr>
        <p:spPr>
          <a:xfrm>
            <a:off x="398303" y="2819990"/>
            <a:ext cx="11198967" cy="954107"/>
          </a:xfrm>
          <a:prstGeom prst="rect">
            <a:avLst/>
          </a:prstGeom>
        </p:spPr>
        <p:txBody>
          <a:bodyPr wrap="square">
            <a:spAutoFit/>
          </a:bodyPr>
          <a:lstStyle/>
          <a:p>
            <a:pPr marL="457200" lvl="0" indent="-457200">
              <a:buFont typeface="微軟正黑體" panose="020B0604030504040204" pitchFamily="34" charset="-120"/>
              <a:buChar char="→"/>
            </a:pPr>
            <a:r>
              <a:rPr lang="zh-TW" altLang="en-US" sz="2800" b="1" dirty="0">
                <a:solidFill>
                  <a:prstClr val="black"/>
                </a:solidFill>
                <a:latin typeface="微軟正黑體" panose="020B0604030504040204" pitchFamily="34" charset="-120"/>
                <a:ea typeface="微軟正黑體" panose="020B0604030504040204" pitchFamily="34" charset="-120"/>
              </a:rPr>
              <a:t>死亡率增加的原因很多，包括速度和酒精等因素</a:t>
            </a:r>
            <a:r>
              <a:rPr lang="da-DK" altLang="zh-TW" sz="2800" b="1" dirty="0">
                <a:solidFill>
                  <a:prstClr val="black"/>
                </a:solidFill>
                <a:latin typeface="微軟正黑體" panose="020B0604030504040204" pitchFamily="34" charset="-120"/>
                <a:ea typeface="微軟正黑體" panose="020B0604030504040204" pitchFamily="34" charset="-120"/>
              </a:rPr>
              <a:t>l (Mayhew et al. 1986)</a:t>
            </a:r>
            <a:endParaRPr lang="en-US" altLang="zh-TW" sz="2800" b="1" dirty="0">
              <a:solidFill>
                <a:prstClr val="black"/>
              </a:solidFill>
              <a:latin typeface="微軟正黑體" panose="020B0604030504040204" pitchFamily="34" charset="-120"/>
              <a:ea typeface="微軟正黑體" panose="020B0604030504040204" pitchFamily="34" charset="-120"/>
            </a:endParaRPr>
          </a:p>
        </p:txBody>
      </p:sp>
      <p:sp>
        <p:nvSpPr>
          <p:cNvPr id="9" name="矩形 8">
            <a:extLst>
              <a:ext uri="{FF2B5EF4-FFF2-40B4-BE49-F238E27FC236}">
                <a16:creationId xmlns:a16="http://schemas.microsoft.com/office/drawing/2014/main" id="{00084ED0-9ECA-4CB0-9593-C9AFA343FAD5}"/>
              </a:ext>
            </a:extLst>
          </p:cNvPr>
          <p:cNvSpPr/>
          <p:nvPr/>
        </p:nvSpPr>
        <p:spPr>
          <a:xfrm>
            <a:off x="398303" y="4204985"/>
            <a:ext cx="11198967" cy="1815882"/>
          </a:xfrm>
          <a:prstGeom prst="rect">
            <a:avLst/>
          </a:prstGeom>
        </p:spPr>
        <p:txBody>
          <a:bodyPr wrap="square">
            <a:spAutoFit/>
          </a:bodyPr>
          <a:lstStyle/>
          <a:p>
            <a:pPr marL="457200" indent="-457200">
              <a:buFont typeface="Arial" panose="020B0604020202020204" pitchFamily="34" charset="0"/>
              <a:buChar char="•"/>
            </a:pPr>
            <a:r>
              <a:rPr lang="zh-TW" altLang="en-US" sz="2800" b="1" dirty="0">
                <a:solidFill>
                  <a:prstClr val="black"/>
                </a:solidFill>
                <a:latin typeface="微軟正黑體" panose="020B0604030504040204" pitchFamily="34" charset="-120"/>
                <a:ea typeface="微軟正黑體" panose="020B0604030504040204" pitchFamily="34" charset="-120"/>
              </a:rPr>
              <a:t>對</a:t>
            </a:r>
            <a:r>
              <a:rPr lang="en-US" altLang="zh-TW" sz="2800" b="1" dirty="0">
                <a:solidFill>
                  <a:prstClr val="black"/>
                </a:solidFill>
                <a:latin typeface="微軟正黑體" panose="020B0604030504040204" pitchFamily="34" charset="-120"/>
                <a:ea typeface="微軟正黑體" panose="020B0604030504040204" pitchFamily="34" charset="-120"/>
              </a:rPr>
              <a:t>2000</a:t>
            </a:r>
            <a:r>
              <a:rPr lang="zh-TW" altLang="en-US" sz="2800" b="1" dirty="0">
                <a:solidFill>
                  <a:prstClr val="black"/>
                </a:solidFill>
                <a:latin typeface="微軟正黑體" panose="020B0604030504040204" pitchFamily="34" charset="-120"/>
                <a:ea typeface="微軟正黑體" panose="020B0604030504040204" pitchFamily="34" charset="-120"/>
              </a:rPr>
              <a:t>年警察報告的撞車事件進行了分析，該撞車事件涉及的年齡，在</a:t>
            </a:r>
            <a:r>
              <a:rPr lang="en-US" altLang="zh-TW" sz="2800" b="1" dirty="0">
                <a:solidFill>
                  <a:prstClr val="black"/>
                </a:solidFill>
                <a:latin typeface="微軟正黑體" panose="020B0604030504040204" pitchFamily="34" charset="-120"/>
                <a:ea typeface="微軟正黑體" panose="020B0604030504040204" pitchFamily="34" charset="-120"/>
              </a:rPr>
              <a:t>16</a:t>
            </a:r>
            <a:r>
              <a:rPr lang="zh-TW" altLang="en-US" sz="2800" b="1" dirty="0">
                <a:solidFill>
                  <a:prstClr val="black"/>
                </a:solidFill>
                <a:latin typeface="微軟正黑體" panose="020B0604030504040204" pitchFamily="34" charset="-120"/>
                <a:ea typeface="微軟正黑體" panose="020B0604030504040204" pitchFamily="34" charset="-120"/>
              </a:rPr>
              <a:t>至</a:t>
            </a:r>
            <a:r>
              <a:rPr lang="en-US" altLang="zh-TW" sz="2800" b="1" dirty="0">
                <a:solidFill>
                  <a:prstClr val="black"/>
                </a:solidFill>
                <a:latin typeface="微軟正黑體" panose="020B0604030504040204" pitchFamily="34" charset="-120"/>
                <a:ea typeface="微軟正黑體" panose="020B0604030504040204" pitchFamily="34" charset="-120"/>
              </a:rPr>
              <a:t>19</a:t>
            </a:r>
            <a:r>
              <a:rPr lang="zh-TW" altLang="en-US" sz="2800" b="1" dirty="0">
                <a:solidFill>
                  <a:prstClr val="black"/>
                </a:solidFill>
                <a:latin typeface="微軟正黑體" panose="020B0604030504040204" pitchFamily="34" charset="-120"/>
                <a:ea typeface="微軟正黑體" panose="020B0604030504040204" pitchFamily="34" charset="-120"/>
              </a:rPr>
              <a:t>歲之間的持牌年輕駕駛者，這表示撞車的主要原因是因為駕駛者未能完整掃描道路上的資訊，來降低駕駛員的風險。</a:t>
            </a:r>
            <a:r>
              <a:rPr lang="en-US" altLang="zh-TW" sz="2800" b="1" dirty="0">
                <a:solidFill>
                  <a:prstClr val="black"/>
                </a:solidFill>
                <a:latin typeface="微軟正黑體" panose="020B0604030504040204" pitchFamily="34" charset="-120"/>
                <a:ea typeface="微軟正黑體" panose="020B0604030504040204" pitchFamily="34" charset="-120"/>
              </a:rPr>
              <a:t> (Chapman and Underwood 1998a),</a:t>
            </a:r>
            <a:endParaRPr lang="zh-TW" altLang="en-US" sz="2800" b="1" dirty="0">
              <a:solidFill>
                <a:prstClr val="black"/>
              </a:solidFill>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200563901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文字方塊 12"/>
          <p:cNvSpPr txBox="1"/>
          <p:nvPr/>
        </p:nvSpPr>
        <p:spPr>
          <a:xfrm>
            <a:off x="627017" y="561703"/>
            <a:ext cx="2960245" cy="830997"/>
          </a:xfrm>
          <a:prstGeom prst="rect">
            <a:avLst/>
          </a:prstGeom>
          <a:noFill/>
        </p:spPr>
        <p:txBody>
          <a:bodyPr wrap="square" rtlCol="0">
            <a:spAutoFit/>
          </a:bodyPr>
          <a:lstStyle/>
          <a:p>
            <a:pPr lvl="0">
              <a:defRPr/>
            </a:pPr>
            <a:r>
              <a:rPr lang="en-US" altLang="zh-TW" sz="4800" dirty="0">
                <a:solidFill>
                  <a:prstClr val="black"/>
                </a:solidFill>
                <a:latin typeface="微軟正黑體" panose="020B0604030504040204" pitchFamily="34" charset="-120"/>
                <a:ea typeface="微軟正黑體" panose="020B0604030504040204" pitchFamily="34" charset="-120"/>
              </a:rPr>
              <a:t>Result</a:t>
            </a:r>
            <a:endParaRPr lang="zh-TW" altLang="en-US" sz="2800" dirty="0">
              <a:solidFill>
                <a:prstClr val="black"/>
              </a:solidFill>
              <a:latin typeface="微軟正黑體" panose="020B0604030504040204" pitchFamily="34" charset="-120"/>
              <a:ea typeface="微軟正黑體" panose="020B0604030504040204" pitchFamily="34" charset="-120"/>
            </a:endParaRPr>
          </a:p>
        </p:txBody>
      </p:sp>
      <p:sp>
        <p:nvSpPr>
          <p:cNvPr id="7" name="矩形 6">
            <a:extLst>
              <a:ext uri="{FF2B5EF4-FFF2-40B4-BE49-F238E27FC236}">
                <a16:creationId xmlns:a16="http://schemas.microsoft.com/office/drawing/2014/main" id="{4EE1B267-147D-48DC-9EF4-D965C5B659E0}"/>
              </a:ext>
            </a:extLst>
          </p:cNvPr>
          <p:cNvSpPr/>
          <p:nvPr/>
        </p:nvSpPr>
        <p:spPr>
          <a:xfrm>
            <a:off x="278146" y="1982378"/>
            <a:ext cx="11900720" cy="954107"/>
          </a:xfrm>
          <a:prstGeom prst="rect">
            <a:avLst/>
          </a:prstGeom>
        </p:spPr>
        <p:txBody>
          <a:bodyPr wrap="square">
            <a:spAutoFit/>
          </a:bodyPr>
          <a:lstStyle/>
          <a:p>
            <a:r>
              <a:rPr lang="zh-TW" altLang="en-US" sz="2800" b="1" dirty="0">
                <a:solidFill>
                  <a:prstClr val="black"/>
                </a:solidFill>
                <a:latin typeface="微軟正黑體" panose="020B0604030504040204" pitchFamily="34" charset="-120"/>
                <a:ea typeface="微軟正黑體" panose="020B0604030504040204" pitchFamily="34" charset="-120"/>
              </a:rPr>
              <a:t>接受過</a:t>
            </a:r>
            <a:r>
              <a:rPr lang="en-US" altLang="zh-TW" sz="2800" b="1" dirty="0">
                <a:latin typeface="微軟正黑體" panose="020B0604030504040204" pitchFamily="34" charset="-120"/>
                <a:ea typeface="微軟正黑體" panose="020B0604030504040204" pitchFamily="34" charset="-120"/>
              </a:rPr>
              <a:t>RAPT-3</a:t>
            </a:r>
            <a:r>
              <a:rPr lang="zh-TW" altLang="en-US" sz="2800" b="1" dirty="0">
                <a:solidFill>
                  <a:prstClr val="black"/>
                </a:solidFill>
                <a:latin typeface="微軟正黑體" panose="020B0604030504040204" pitchFamily="34" charset="-120"/>
                <a:ea typeface="微軟正黑體" panose="020B0604030504040204" pitchFamily="34" charset="-120"/>
              </a:rPr>
              <a:t>培訓的新手駕駛員，更有可能在近距離和遠距離轉移場景中瀏覽到關鍵區域。</a:t>
            </a:r>
            <a:endParaRPr lang="zh-TW" altLang="en-US" dirty="0"/>
          </a:p>
        </p:txBody>
      </p:sp>
      <p:sp>
        <p:nvSpPr>
          <p:cNvPr id="8" name="矩形 7">
            <a:extLst>
              <a:ext uri="{FF2B5EF4-FFF2-40B4-BE49-F238E27FC236}">
                <a16:creationId xmlns:a16="http://schemas.microsoft.com/office/drawing/2014/main" id="{8D518609-FFCA-4392-A4EE-DDB4C7602A44}"/>
              </a:ext>
            </a:extLst>
          </p:cNvPr>
          <p:cNvSpPr/>
          <p:nvPr/>
        </p:nvSpPr>
        <p:spPr>
          <a:xfrm>
            <a:off x="203318" y="3177409"/>
            <a:ext cx="11975548" cy="523220"/>
          </a:xfrm>
          <a:prstGeom prst="rect">
            <a:avLst/>
          </a:prstGeom>
        </p:spPr>
        <p:txBody>
          <a:bodyPr wrap="square">
            <a:spAutoFit/>
          </a:bodyPr>
          <a:lstStyle/>
          <a:p>
            <a:pPr marL="457200" indent="-457200">
              <a:buFont typeface="Arial" panose="020B0604020202020204" pitchFamily="34" charset="0"/>
              <a:buChar char="•"/>
            </a:pPr>
            <a:r>
              <a:rPr lang="zh-TW" altLang="en-US" sz="2800" b="1" dirty="0">
                <a:solidFill>
                  <a:prstClr val="black"/>
                </a:solidFill>
                <a:latin typeface="微軟正黑體" panose="020B0604030504040204" pitchFamily="34" charset="-120"/>
                <a:ea typeface="微軟正黑體" panose="020B0604030504040204" pitchFamily="34" charset="-120"/>
              </a:rPr>
              <a:t>訓練組在測試前到測試後，對於識別出潛在風險的正確率有顯著的提升</a:t>
            </a:r>
            <a:endParaRPr lang="en-US" altLang="zh-TW" sz="2800" b="1" dirty="0">
              <a:solidFill>
                <a:prstClr val="black"/>
              </a:solidFill>
              <a:latin typeface="微軟正黑體" panose="020B0604030504040204" pitchFamily="34" charset="-120"/>
              <a:ea typeface="微軟正黑體" panose="020B0604030504040204" pitchFamily="34" charset="-120"/>
            </a:endParaRPr>
          </a:p>
        </p:txBody>
      </p:sp>
      <p:sp>
        <p:nvSpPr>
          <p:cNvPr id="9" name="矩形 8">
            <a:extLst>
              <a:ext uri="{FF2B5EF4-FFF2-40B4-BE49-F238E27FC236}">
                <a16:creationId xmlns:a16="http://schemas.microsoft.com/office/drawing/2014/main" id="{FE083051-D87B-4337-A21A-2FEA9A8129E3}"/>
              </a:ext>
            </a:extLst>
          </p:cNvPr>
          <p:cNvSpPr/>
          <p:nvPr/>
        </p:nvSpPr>
        <p:spPr>
          <a:xfrm>
            <a:off x="627017" y="3758233"/>
            <a:ext cx="10937966" cy="954107"/>
          </a:xfrm>
          <a:prstGeom prst="rect">
            <a:avLst/>
          </a:prstGeom>
        </p:spPr>
        <p:txBody>
          <a:bodyPr wrap="square">
            <a:spAutoFit/>
          </a:bodyPr>
          <a:lstStyle/>
          <a:p>
            <a:r>
              <a:rPr lang="zh-TW" altLang="en-US" sz="2800" b="1" dirty="0">
                <a:solidFill>
                  <a:prstClr val="black"/>
                </a:solidFill>
                <a:latin typeface="微軟正黑體" panose="020B0604030504040204" pitchFamily="34" charset="-120"/>
                <a:ea typeface="微軟正黑體" panose="020B0604030504040204" pitchFamily="34" charset="-120"/>
              </a:rPr>
              <a:t>培訓前正確率：</a:t>
            </a:r>
            <a:r>
              <a:rPr lang="en-US" altLang="zh-TW" sz="2800" b="1" dirty="0">
                <a:solidFill>
                  <a:prstClr val="black"/>
                </a:solidFill>
                <a:latin typeface="微軟正黑體" panose="020B0604030504040204" pitchFamily="34" charset="-120"/>
                <a:ea typeface="微軟正黑體" panose="020B0604030504040204" pitchFamily="34" charset="-120"/>
              </a:rPr>
              <a:t>32.4</a:t>
            </a:r>
            <a:r>
              <a:rPr lang="zh-TW" altLang="en-US" sz="2800" b="1" dirty="0">
                <a:solidFill>
                  <a:prstClr val="black"/>
                </a:solidFill>
                <a:latin typeface="微軟正黑體" panose="020B0604030504040204" pitchFamily="34" charset="-120"/>
                <a:ea typeface="微軟正黑體" panose="020B0604030504040204" pitchFamily="34" charset="-120"/>
              </a:rPr>
              <a:t>％，培訓後正確率：</a:t>
            </a:r>
            <a:r>
              <a:rPr lang="en-US" altLang="zh-TW" sz="2800" b="1" dirty="0">
                <a:solidFill>
                  <a:prstClr val="black"/>
                </a:solidFill>
                <a:latin typeface="微軟正黑體" panose="020B0604030504040204" pitchFamily="34" charset="-120"/>
                <a:ea typeface="微軟正黑體" panose="020B0604030504040204" pitchFamily="34" charset="-120"/>
              </a:rPr>
              <a:t>80.6</a:t>
            </a:r>
            <a:r>
              <a:rPr lang="zh-TW" altLang="en-US" sz="2800" b="1" dirty="0">
                <a:solidFill>
                  <a:prstClr val="black"/>
                </a:solidFill>
                <a:latin typeface="微軟正黑體" panose="020B0604030504040204" pitchFamily="34" charset="-120"/>
                <a:ea typeface="微軟正黑體" panose="020B0604030504040204" pitchFamily="34" charset="-120"/>
              </a:rPr>
              <a:t>％，</a:t>
            </a:r>
            <a:r>
              <a:rPr lang="en-US" altLang="zh-TW" sz="2800" b="1" dirty="0">
                <a:solidFill>
                  <a:prstClr val="black"/>
                </a:solidFill>
                <a:latin typeface="微軟正黑體" panose="020B0604030504040204" pitchFamily="34" charset="-120"/>
                <a:ea typeface="微軟正黑體" panose="020B0604030504040204" pitchFamily="34" charset="-120"/>
              </a:rPr>
              <a:t>t</a:t>
            </a:r>
            <a:r>
              <a:rPr lang="zh-TW" altLang="en-US" sz="2800" b="1" dirty="0">
                <a:solidFill>
                  <a:prstClr val="black"/>
                </a:solidFill>
                <a:latin typeface="微軟正黑體" panose="020B0604030504040204" pitchFamily="34" charset="-120"/>
                <a:ea typeface="微軟正黑體" panose="020B0604030504040204" pitchFamily="34" charset="-120"/>
              </a:rPr>
              <a:t>（</a:t>
            </a:r>
            <a:r>
              <a:rPr lang="en-US" altLang="zh-TW" sz="2800" b="1" dirty="0">
                <a:solidFill>
                  <a:prstClr val="black"/>
                </a:solidFill>
                <a:latin typeface="微軟正黑體" panose="020B0604030504040204" pitchFamily="34" charset="-120"/>
                <a:ea typeface="微軟正黑體" panose="020B0604030504040204" pitchFamily="34" charset="-120"/>
              </a:rPr>
              <a:t>11</a:t>
            </a:r>
            <a:r>
              <a:rPr lang="zh-TW" altLang="en-US" sz="2800" b="1" dirty="0">
                <a:solidFill>
                  <a:prstClr val="black"/>
                </a:solidFill>
                <a:latin typeface="微軟正黑體" panose="020B0604030504040204" pitchFamily="34" charset="-120"/>
                <a:ea typeface="微軟正黑體" panose="020B0604030504040204" pitchFamily="34" charset="-120"/>
              </a:rPr>
              <a:t>）</a:t>
            </a:r>
            <a:r>
              <a:rPr lang="en-US" altLang="zh-TW" sz="2800" b="1" dirty="0">
                <a:solidFill>
                  <a:prstClr val="black"/>
                </a:solidFill>
                <a:latin typeface="微軟正黑體" panose="020B0604030504040204" pitchFamily="34" charset="-120"/>
                <a:ea typeface="微軟正黑體" panose="020B0604030504040204" pitchFamily="34" charset="-120"/>
              </a:rPr>
              <a:t>= 9.60</a:t>
            </a:r>
            <a:r>
              <a:rPr lang="zh-TW" altLang="en-US" sz="2800" b="1" dirty="0">
                <a:solidFill>
                  <a:prstClr val="black"/>
                </a:solidFill>
                <a:latin typeface="微軟正黑體" panose="020B0604030504040204" pitchFamily="34" charset="-120"/>
                <a:ea typeface="微軟正黑體" panose="020B0604030504040204" pitchFamily="34" charset="-120"/>
              </a:rPr>
              <a:t>，</a:t>
            </a:r>
            <a:r>
              <a:rPr lang="en-US" altLang="zh-TW" sz="2800" b="1" dirty="0">
                <a:solidFill>
                  <a:prstClr val="black"/>
                </a:solidFill>
                <a:latin typeface="微軟正黑體" panose="020B0604030504040204" pitchFamily="34" charset="-120"/>
                <a:ea typeface="微軟正黑體" panose="020B0604030504040204" pitchFamily="34" charset="-120"/>
              </a:rPr>
              <a:t>p  &lt;0.001</a:t>
            </a:r>
            <a:endParaRPr lang="zh-TW" altLang="en-US" sz="2800" b="1" dirty="0">
              <a:solidFill>
                <a:prstClr val="black"/>
              </a:solidFill>
              <a:latin typeface="微軟正黑體" panose="020B0604030504040204" pitchFamily="34" charset="-120"/>
              <a:ea typeface="微軟正黑體" panose="020B0604030504040204" pitchFamily="34" charset="-120"/>
            </a:endParaRPr>
          </a:p>
        </p:txBody>
      </p:sp>
      <p:sp>
        <p:nvSpPr>
          <p:cNvPr id="5" name="矩形 4">
            <a:extLst>
              <a:ext uri="{FF2B5EF4-FFF2-40B4-BE49-F238E27FC236}">
                <a16:creationId xmlns:a16="http://schemas.microsoft.com/office/drawing/2014/main" id="{E62A2FD9-5759-41F1-A155-1E60579179C3}"/>
              </a:ext>
            </a:extLst>
          </p:cNvPr>
          <p:cNvSpPr/>
          <p:nvPr/>
        </p:nvSpPr>
        <p:spPr>
          <a:xfrm>
            <a:off x="174435" y="4862278"/>
            <a:ext cx="11975548" cy="954107"/>
          </a:xfrm>
          <a:prstGeom prst="rect">
            <a:avLst/>
          </a:prstGeom>
        </p:spPr>
        <p:txBody>
          <a:bodyPr wrap="square">
            <a:spAutoFit/>
          </a:bodyPr>
          <a:lstStyle/>
          <a:p>
            <a:pPr marL="457200" indent="-457200">
              <a:buFont typeface="Arial" panose="020B0604020202020204" pitchFamily="34" charset="0"/>
              <a:buChar char="•"/>
            </a:pPr>
            <a:r>
              <a:rPr lang="zh-TW" altLang="en-US" sz="2800" b="1" dirty="0">
                <a:solidFill>
                  <a:prstClr val="black"/>
                </a:solidFill>
                <a:latin typeface="微軟正黑體" panose="020B0604030504040204" pitchFamily="34" charset="-120"/>
                <a:ea typeface="微軟正黑體" panose="020B0604030504040204" pitchFamily="34" charset="-120"/>
              </a:rPr>
              <a:t>訓練組更有可能看見道路上的風險區域（</a:t>
            </a:r>
            <a:r>
              <a:rPr lang="en-US" altLang="zh-TW" sz="2800" b="1" dirty="0">
                <a:solidFill>
                  <a:prstClr val="black"/>
                </a:solidFill>
                <a:latin typeface="微軟正黑體" panose="020B0604030504040204" pitchFamily="34" charset="-120"/>
                <a:ea typeface="微軟正黑體" panose="020B0604030504040204" pitchFamily="34" charset="-120"/>
              </a:rPr>
              <a:t>60.6</a:t>
            </a:r>
            <a:r>
              <a:rPr lang="zh-TW" altLang="en-US" sz="2800" b="1" dirty="0">
                <a:solidFill>
                  <a:prstClr val="black"/>
                </a:solidFill>
                <a:latin typeface="微軟正黑體" panose="020B0604030504040204" pitchFamily="34" charset="-120"/>
                <a:ea typeface="微軟正黑體" panose="020B0604030504040204" pitchFamily="34" charset="-120"/>
              </a:rPr>
              <a:t>％） ，比原先未經過訓練，提高了</a:t>
            </a:r>
            <a:r>
              <a:rPr lang="en-US" altLang="zh-TW" sz="2800" b="1" dirty="0">
                <a:solidFill>
                  <a:prstClr val="black"/>
                </a:solidFill>
                <a:latin typeface="微軟正黑體" panose="020B0604030504040204" pitchFamily="34" charset="-120"/>
                <a:ea typeface="微軟正黑體" panose="020B0604030504040204" pitchFamily="34" charset="-120"/>
              </a:rPr>
              <a:t>28.8%</a:t>
            </a:r>
            <a:r>
              <a:rPr lang="zh-TW" altLang="en-US" sz="2800" b="1" dirty="0">
                <a:solidFill>
                  <a:prstClr val="black"/>
                </a:solidFill>
                <a:latin typeface="微軟正黑體" panose="020B0604030504040204" pitchFamily="34" charset="-120"/>
                <a:ea typeface="微軟正黑體" panose="020B0604030504040204" pitchFamily="34" charset="-120"/>
              </a:rPr>
              <a:t>，</a:t>
            </a:r>
            <a:r>
              <a:rPr lang="en-US" altLang="zh-TW" sz="2800" b="1" dirty="0">
                <a:solidFill>
                  <a:prstClr val="black"/>
                </a:solidFill>
                <a:latin typeface="微軟正黑體" panose="020B0604030504040204" pitchFamily="34" charset="-120"/>
                <a:ea typeface="微軟正黑體" panose="020B0604030504040204" pitchFamily="34" charset="-120"/>
              </a:rPr>
              <a:t>t</a:t>
            </a:r>
            <a:r>
              <a:rPr lang="zh-TW" altLang="en-US" sz="2800" b="1" dirty="0">
                <a:solidFill>
                  <a:prstClr val="black"/>
                </a:solidFill>
                <a:latin typeface="微軟正黑體" panose="020B0604030504040204" pitchFamily="34" charset="-120"/>
                <a:ea typeface="微軟正黑體" panose="020B0604030504040204" pitchFamily="34" charset="-120"/>
              </a:rPr>
              <a:t>（</a:t>
            </a:r>
            <a:r>
              <a:rPr lang="en-US" altLang="zh-TW" sz="2800" b="1" dirty="0">
                <a:solidFill>
                  <a:prstClr val="black"/>
                </a:solidFill>
                <a:latin typeface="微軟正黑體" panose="020B0604030504040204" pitchFamily="34" charset="-120"/>
                <a:ea typeface="微軟正黑體" panose="020B0604030504040204" pitchFamily="34" charset="-120"/>
              </a:rPr>
              <a:t>22</a:t>
            </a:r>
            <a:r>
              <a:rPr lang="zh-TW" altLang="en-US" sz="2800" b="1" dirty="0">
                <a:solidFill>
                  <a:prstClr val="black"/>
                </a:solidFill>
                <a:latin typeface="微軟正黑體" panose="020B0604030504040204" pitchFamily="34" charset="-120"/>
                <a:ea typeface="微軟正黑體" panose="020B0604030504040204" pitchFamily="34" charset="-120"/>
              </a:rPr>
              <a:t>）</a:t>
            </a:r>
            <a:r>
              <a:rPr lang="en-US" altLang="zh-TW" sz="2800" b="1" dirty="0">
                <a:solidFill>
                  <a:prstClr val="black"/>
                </a:solidFill>
                <a:latin typeface="微軟正黑體" panose="020B0604030504040204" pitchFamily="34" charset="-120"/>
                <a:ea typeface="微軟正黑體" panose="020B0604030504040204" pitchFamily="34" charset="-120"/>
              </a:rPr>
              <a:t>= 4.58</a:t>
            </a:r>
            <a:r>
              <a:rPr lang="zh-TW" altLang="en-US" sz="2800" b="1" dirty="0">
                <a:solidFill>
                  <a:prstClr val="black"/>
                </a:solidFill>
                <a:latin typeface="微軟正黑體" panose="020B0604030504040204" pitchFamily="34" charset="-120"/>
                <a:ea typeface="微軟正黑體" panose="020B0604030504040204" pitchFamily="34" charset="-120"/>
              </a:rPr>
              <a:t>，</a:t>
            </a:r>
            <a:r>
              <a:rPr lang="en-US" altLang="zh-TW" sz="2800" b="1" dirty="0">
                <a:solidFill>
                  <a:prstClr val="black"/>
                </a:solidFill>
                <a:latin typeface="微軟正黑體" panose="020B0604030504040204" pitchFamily="34" charset="-120"/>
                <a:ea typeface="微軟正黑體" panose="020B0604030504040204" pitchFamily="34" charset="-120"/>
              </a:rPr>
              <a:t>p  &lt;0.001</a:t>
            </a:r>
            <a:r>
              <a:rPr lang="zh-TW" altLang="en-US" sz="2800" b="1" dirty="0">
                <a:solidFill>
                  <a:prstClr val="black"/>
                </a:solidFill>
                <a:latin typeface="微軟正黑體" panose="020B0604030504040204" pitchFamily="34" charset="-120"/>
                <a:ea typeface="微軟正黑體" panose="020B0604030504040204" pitchFamily="34" charset="-120"/>
              </a:rPr>
              <a:t>。</a:t>
            </a:r>
          </a:p>
        </p:txBody>
      </p:sp>
    </p:spTree>
    <p:extLst>
      <p:ext uri="{BB962C8B-B14F-4D97-AF65-F5344CB8AC3E}">
        <p14:creationId xmlns:p14="http://schemas.microsoft.com/office/powerpoint/2010/main" val="404478494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文字方塊 12"/>
          <p:cNvSpPr txBox="1"/>
          <p:nvPr/>
        </p:nvSpPr>
        <p:spPr>
          <a:xfrm>
            <a:off x="627017" y="561703"/>
            <a:ext cx="2960245" cy="830997"/>
          </a:xfrm>
          <a:prstGeom prst="rect">
            <a:avLst/>
          </a:prstGeom>
          <a:noFill/>
        </p:spPr>
        <p:txBody>
          <a:bodyPr wrap="square" rtlCol="0">
            <a:spAutoFit/>
          </a:bodyPr>
          <a:lstStyle/>
          <a:p>
            <a:pPr lvl="0">
              <a:defRPr/>
            </a:pPr>
            <a:r>
              <a:rPr lang="en-US" altLang="zh-TW" sz="4800" dirty="0">
                <a:solidFill>
                  <a:prstClr val="black"/>
                </a:solidFill>
                <a:latin typeface="微軟正黑體" panose="020B0604030504040204" pitchFamily="34" charset="-120"/>
                <a:ea typeface="微軟正黑體" panose="020B0604030504040204" pitchFamily="34" charset="-120"/>
              </a:rPr>
              <a:t>Result</a:t>
            </a:r>
            <a:endParaRPr lang="zh-TW" altLang="en-US" sz="2800" dirty="0">
              <a:solidFill>
                <a:prstClr val="black"/>
              </a:solidFill>
              <a:latin typeface="微軟正黑體" panose="020B0604030504040204" pitchFamily="34" charset="-120"/>
              <a:ea typeface="微軟正黑體" panose="020B0604030504040204" pitchFamily="34" charset="-120"/>
            </a:endParaRPr>
          </a:p>
        </p:txBody>
      </p:sp>
      <p:sp>
        <p:nvSpPr>
          <p:cNvPr id="7" name="矩形 6">
            <a:extLst>
              <a:ext uri="{FF2B5EF4-FFF2-40B4-BE49-F238E27FC236}">
                <a16:creationId xmlns:a16="http://schemas.microsoft.com/office/drawing/2014/main" id="{4EE1B267-147D-48DC-9EF4-D965C5B659E0}"/>
              </a:ext>
            </a:extLst>
          </p:cNvPr>
          <p:cNvSpPr/>
          <p:nvPr/>
        </p:nvSpPr>
        <p:spPr>
          <a:xfrm>
            <a:off x="330963" y="1243024"/>
            <a:ext cx="11861037" cy="954107"/>
          </a:xfrm>
          <a:prstGeom prst="rect">
            <a:avLst/>
          </a:prstGeom>
        </p:spPr>
        <p:txBody>
          <a:bodyPr wrap="square">
            <a:spAutoFit/>
          </a:bodyPr>
          <a:lstStyle/>
          <a:p>
            <a:pPr marL="457200" lvl="0" indent="-457200">
              <a:buFont typeface="Arial" panose="020B0604020202020204" pitchFamily="34" charset="0"/>
              <a:buChar char="•"/>
            </a:pPr>
            <a:r>
              <a:rPr lang="zh-TW" altLang="en-US" sz="2800" b="1" dirty="0">
                <a:solidFill>
                  <a:prstClr val="black"/>
                </a:solidFill>
                <a:latin typeface="微軟正黑體" panose="020B0604030504040204" pitchFamily="34" charset="-120"/>
                <a:ea typeface="微軟正黑體" panose="020B0604030504040204" pitchFamily="34" charset="-120"/>
              </a:rPr>
              <a:t>五種近距離轉移場景，</a:t>
            </a:r>
            <a:r>
              <a:rPr lang="zh-TW" altLang="en-US" sz="2800" b="1" dirty="0">
                <a:solidFill>
                  <a:prstClr val="black"/>
                </a:solidFill>
                <a:highlight>
                  <a:srgbClr val="F7C09B"/>
                </a:highlight>
                <a:latin typeface="微軟正黑體" panose="020B0604030504040204" pitchFamily="34" charset="-120"/>
                <a:ea typeface="微軟正黑體" panose="020B0604030504040204" pitchFamily="34" charset="-120"/>
              </a:rPr>
              <a:t>訓練組</a:t>
            </a:r>
            <a:r>
              <a:rPr lang="zh-TW" altLang="en-US" sz="2800" b="1" dirty="0">
                <a:solidFill>
                  <a:prstClr val="black"/>
                </a:solidFill>
                <a:latin typeface="微軟正黑體" panose="020B0604030504040204" pitchFamily="34" charset="-120"/>
                <a:ea typeface="微軟正黑體" panose="020B0604030504040204" pitchFamily="34" charset="-120"/>
              </a:rPr>
              <a:t>識別出風險的比例（</a:t>
            </a:r>
            <a:r>
              <a:rPr lang="en-US" altLang="zh-TW" sz="2800" b="1" dirty="0">
                <a:solidFill>
                  <a:prstClr val="black"/>
                </a:solidFill>
                <a:latin typeface="微軟正黑體" panose="020B0604030504040204" pitchFamily="34" charset="-120"/>
                <a:ea typeface="微軟正黑體" panose="020B0604030504040204" pitchFamily="34" charset="-120"/>
              </a:rPr>
              <a:t>72.7</a:t>
            </a:r>
            <a:r>
              <a:rPr lang="zh-TW" altLang="en-US" sz="2800" b="1" dirty="0">
                <a:solidFill>
                  <a:prstClr val="black"/>
                </a:solidFill>
                <a:latin typeface="微軟正黑體" panose="020B0604030504040204" pitchFamily="34" charset="-120"/>
                <a:ea typeface="微軟正黑體" panose="020B0604030504040204" pitchFamily="34" charset="-120"/>
              </a:rPr>
              <a:t>％）與</a:t>
            </a:r>
            <a:r>
              <a:rPr lang="zh-TW" altLang="en-US" sz="2800" b="1" dirty="0">
                <a:solidFill>
                  <a:prstClr val="black"/>
                </a:solidFill>
                <a:highlight>
                  <a:srgbClr val="F7C09B"/>
                </a:highlight>
                <a:latin typeface="微軟正黑體" panose="020B0604030504040204" pitchFamily="34" charset="-120"/>
                <a:ea typeface="微軟正黑體" panose="020B0604030504040204" pitchFamily="34" charset="-120"/>
              </a:rPr>
              <a:t>未訓練組</a:t>
            </a:r>
            <a:r>
              <a:rPr lang="zh-TW" altLang="en-US" sz="2800" b="1" dirty="0">
                <a:solidFill>
                  <a:prstClr val="black"/>
                </a:solidFill>
                <a:latin typeface="微軟正黑體" panose="020B0604030504040204" pitchFamily="34" charset="-120"/>
                <a:ea typeface="微軟正黑體" panose="020B0604030504040204" pitchFamily="34" charset="-120"/>
              </a:rPr>
              <a:t>（</a:t>
            </a:r>
            <a:r>
              <a:rPr lang="en-US" altLang="zh-TW" sz="2800" b="1" dirty="0">
                <a:solidFill>
                  <a:prstClr val="black"/>
                </a:solidFill>
                <a:latin typeface="微軟正黑體" panose="020B0604030504040204" pitchFamily="34" charset="-120"/>
                <a:ea typeface="微軟正黑體" panose="020B0604030504040204" pitchFamily="34" charset="-120"/>
              </a:rPr>
              <a:t>34.6</a:t>
            </a:r>
            <a:r>
              <a:rPr lang="zh-TW" altLang="en-US" sz="2800" b="1" dirty="0">
                <a:solidFill>
                  <a:prstClr val="black"/>
                </a:solidFill>
                <a:latin typeface="微軟正黑體" panose="020B0604030504040204" pitchFamily="34" charset="-120"/>
                <a:ea typeface="微軟正黑體" panose="020B0604030504040204" pitchFamily="34" charset="-120"/>
              </a:rPr>
              <a:t>％）之間相差</a:t>
            </a:r>
            <a:r>
              <a:rPr lang="en-US" altLang="zh-TW" sz="2800" b="1" dirty="0">
                <a:solidFill>
                  <a:prstClr val="black"/>
                </a:solidFill>
                <a:latin typeface="微軟正黑體" panose="020B0604030504040204" pitchFamily="34" charset="-120"/>
                <a:ea typeface="微軟正黑體" panose="020B0604030504040204" pitchFamily="34" charset="-120"/>
              </a:rPr>
              <a:t>38.1%</a:t>
            </a:r>
            <a:r>
              <a:rPr lang="zh-TW" altLang="en-US" sz="2800" b="1" dirty="0">
                <a:solidFill>
                  <a:prstClr val="black"/>
                </a:solidFill>
                <a:latin typeface="微軟正黑體" panose="020B0604030504040204" pitchFamily="34" charset="-120"/>
                <a:ea typeface="微軟正黑體" panose="020B0604030504040204" pitchFamily="34" charset="-120"/>
              </a:rPr>
              <a:t>，</a:t>
            </a:r>
            <a:r>
              <a:rPr lang="en-US" altLang="zh-TW" sz="2800" b="1" dirty="0">
                <a:solidFill>
                  <a:prstClr val="black"/>
                </a:solidFill>
                <a:latin typeface="微軟正黑體" panose="020B0604030504040204" pitchFamily="34" charset="-120"/>
                <a:ea typeface="微軟正黑體" panose="020B0604030504040204" pitchFamily="34" charset="-120"/>
              </a:rPr>
              <a:t>t</a:t>
            </a:r>
            <a:r>
              <a:rPr lang="zh-TW" altLang="en-US" sz="2800" b="1" dirty="0">
                <a:solidFill>
                  <a:prstClr val="black"/>
                </a:solidFill>
                <a:latin typeface="微軟正黑體" panose="020B0604030504040204" pitchFamily="34" charset="-120"/>
                <a:ea typeface="微軟正黑體" panose="020B0604030504040204" pitchFamily="34" charset="-120"/>
              </a:rPr>
              <a:t>（</a:t>
            </a:r>
            <a:r>
              <a:rPr lang="en-US" altLang="zh-TW" sz="2800" b="1" dirty="0">
                <a:solidFill>
                  <a:prstClr val="black"/>
                </a:solidFill>
                <a:latin typeface="微軟正黑體" panose="020B0604030504040204" pitchFamily="34" charset="-120"/>
                <a:ea typeface="微軟正黑體" panose="020B0604030504040204" pitchFamily="34" charset="-120"/>
              </a:rPr>
              <a:t>22</a:t>
            </a:r>
            <a:r>
              <a:rPr lang="zh-TW" altLang="en-US" sz="2800" b="1" dirty="0">
                <a:solidFill>
                  <a:prstClr val="black"/>
                </a:solidFill>
                <a:latin typeface="微軟正黑體" panose="020B0604030504040204" pitchFamily="34" charset="-120"/>
                <a:ea typeface="微軟正黑體" panose="020B0604030504040204" pitchFamily="34" charset="-120"/>
              </a:rPr>
              <a:t>）</a:t>
            </a:r>
            <a:r>
              <a:rPr lang="en-US" altLang="zh-TW" sz="2800" b="1" dirty="0">
                <a:solidFill>
                  <a:prstClr val="black"/>
                </a:solidFill>
                <a:latin typeface="微軟正黑體" panose="020B0604030504040204" pitchFamily="34" charset="-120"/>
                <a:ea typeface="微軟正黑體" panose="020B0604030504040204" pitchFamily="34" charset="-120"/>
              </a:rPr>
              <a:t>= 5.36</a:t>
            </a:r>
            <a:r>
              <a:rPr lang="zh-TW" altLang="en-US" sz="2800" b="1" dirty="0">
                <a:solidFill>
                  <a:prstClr val="black"/>
                </a:solidFill>
                <a:latin typeface="微軟正黑體" panose="020B0604030504040204" pitchFamily="34" charset="-120"/>
                <a:ea typeface="微軟正黑體" panose="020B0604030504040204" pitchFamily="34" charset="-120"/>
              </a:rPr>
              <a:t>，</a:t>
            </a:r>
            <a:r>
              <a:rPr lang="en-US" altLang="zh-TW" sz="2800" b="1" dirty="0">
                <a:solidFill>
                  <a:prstClr val="black"/>
                </a:solidFill>
                <a:latin typeface="微軟正黑體" panose="020B0604030504040204" pitchFamily="34" charset="-120"/>
                <a:ea typeface="微軟正黑體" panose="020B0604030504040204" pitchFamily="34" charset="-120"/>
              </a:rPr>
              <a:t>p  &lt;0.001</a:t>
            </a:r>
            <a:endParaRPr lang="zh-TW" altLang="en-US" sz="2800" b="1" dirty="0">
              <a:solidFill>
                <a:prstClr val="black"/>
              </a:solidFill>
              <a:latin typeface="微軟正黑體" panose="020B0604030504040204" pitchFamily="34" charset="-120"/>
              <a:ea typeface="微軟正黑體" panose="020B0604030504040204" pitchFamily="34" charset="-120"/>
            </a:endParaRPr>
          </a:p>
        </p:txBody>
      </p:sp>
      <p:sp>
        <p:nvSpPr>
          <p:cNvPr id="8" name="矩形 7">
            <a:extLst>
              <a:ext uri="{FF2B5EF4-FFF2-40B4-BE49-F238E27FC236}">
                <a16:creationId xmlns:a16="http://schemas.microsoft.com/office/drawing/2014/main" id="{8D518609-FFCA-4392-A4EE-DDB4C7602A44}"/>
              </a:ext>
            </a:extLst>
          </p:cNvPr>
          <p:cNvSpPr/>
          <p:nvPr/>
        </p:nvSpPr>
        <p:spPr>
          <a:xfrm>
            <a:off x="330963" y="2311434"/>
            <a:ext cx="12327242" cy="954107"/>
          </a:xfrm>
          <a:prstGeom prst="rect">
            <a:avLst/>
          </a:prstGeom>
        </p:spPr>
        <p:txBody>
          <a:bodyPr wrap="square">
            <a:spAutoFit/>
          </a:bodyPr>
          <a:lstStyle/>
          <a:p>
            <a:pPr marL="457200" indent="-457200">
              <a:buFont typeface="Arial" panose="020B0604020202020204" pitchFamily="34" charset="0"/>
              <a:buChar char="•"/>
            </a:pPr>
            <a:r>
              <a:rPr lang="zh-TW" altLang="en-US" sz="2800" b="1" dirty="0">
                <a:solidFill>
                  <a:prstClr val="black"/>
                </a:solidFill>
                <a:latin typeface="微軟正黑體" panose="020B0604030504040204" pitchFamily="34" charset="-120"/>
                <a:ea typeface="微軟正黑體" panose="020B0604030504040204" pitchFamily="34" charset="-120"/>
              </a:rPr>
              <a:t>五種遠距離轉移場景，</a:t>
            </a:r>
            <a:r>
              <a:rPr lang="zh-TW" altLang="en-US" sz="2800" b="1" dirty="0">
                <a:solidFill>
                  <a:prstClr val="black"/>
                </a:solidFill>
                <a:highlight>
                  <a:srgbClr val="F7C09B"/>
                </a:highlight>
                <a:latin typeface="微軟正黑體" panose="020B0604030504040204" pitchFamily="34" charset="-120"/>
                <a:ea typeface="微軟正黑體" panose="020B0604030504040204" pitchFamily="34" charset="-120"/>
              </a:rPr>
              <a:t>訓練組</a:t>
            </a:r>
            <a:r>
              <a:rPr lang="zh-TW" altLang="en-US" sz="2800" b="1" dirty="0">
                <a:solidFill>
                  <a:prstClr val="black"/>
                </a:solidFill>
                <a:latin typeface="微軟正黑體" panose="020B0604030504040204" pitchFamily="34" charset="-120"/>
                <a:ea typeface="微軟正黑體" panose="020B0604030504040204" pitchFamily="34" charset="-120"/>
              </a:rPr>
              <a:t>識別出風險的比例（</a:t>
            </a:r>
            <a:r>
              <a:rPr lang="en-US" altLang="zh-TW" sz="2800" b="1" dirty="0">
                <a:solidFill>
                  <a:prstClr val="black"/>
                </a:solidFill>
                <a:latin typeface="微軟正黑體" panose="020B0604030504040204" pitchFamily="34" charset="-120"/>
                <a:ea typeface="微軟正黑體" panose="020B0604030504040204" pitchFamily="34" charset="-120"/>
              </a:rPr>
              <a:t>46.0</a:t>
            </a:r>
            <a:r>
              <a:rPr lang="zh-TW" altLang="en-US" sz="2800" b="1" dirty="0">
                <a:solidFill>
                  <a:prstClr val="black"/>
                </a:solidFill>
                <a:latin typeface="微軟正黑體" panose="020B0604030504040204" pitchFamily="34" charset="-120"/>
                <a:ea typeface="微軟正黑體" panose="020B0604030504040204" pitchFamily="34" charset="-120"/>
              </a:rPr>
              <a:t>％）與</a:t>
            </a:r>
            <a:r>
              <a:rPr lang="zh-TW" altLang="en-US" sz="2800" b="1" dirty="0">
                <a:solidFill>
                  <a:prstClr val="black"/>
                </a:solidFill>
                <a:highlight>
                  <a:srgbClr val="F7C09B"/>
                </a:highlight>
                <a:latin typeface="微軟正黑體" panose="020B0604030504040204" pitchFamily="34" charset="-120"/>
                <a:ea typeface="微軟正黑體" panose="020B0604030504040204" pitchFamily="34" charset="-120"/>
              </a:rPr>
              <a:t>未訓練組</a:t>
            </a:r>
            <a:r>
              <a:rPr lang="zh-TW" altLang="en-US" sz="2800" b="1" dirty="0">
                <a:solidFill>
                  <a:prstClr val="black"/>
                </a:solidFill>
                <a:latin typeface="微軟正黑體" panose="020B0604030504040204" pitchFamily="34" charset="-120"/>
                <a:ea typeface="微軟正黑體" panose="020B0604030504040204" pitchFamily="34" charset="-120"/>
              </a:rPr>
              <a:t>（</a:t>
            </a:r>
            <a:r>
              <a:rPr lang="en-US" altLang="zh-TW" sz="2800" b="1" dirty="0">
                <a:solidFill>
                  <a:prstClr val="black"/>
                </a:solidFill>
                <a:latin typeface="微軟正黑體" panose="020B0604030504040204" pitchFamily="34" charset="-120"/>
                <a:ea typeface="微軟正黑體" panose="020B0604030504040204" pitchFamily="34" charset="-120"/>
              </a:rPr>
              <a:t>28.1</a:t>
            </a:r>
            <a:r>
              <a:rPr lang="zh-TW" altLang="en-US" sz="2800" b="1" dirty="0">
                <a:solidFill>
                  <a:prstClr val="black"/>
                </a:solidFill>
                <a:latin typeface="微軟正黑體" panose="020B0604030504040204" pitchFamily="34" charset="-120"/>
                <a:ea typeface="微軟正黑體" panose="020B0604030504040204" pitchFamily="34" charset="-120"/>
              </a:rPr>
              <a:t>％）之間相差</a:t>
            </a:r>
            <a:r>
              <a:rPr lang="en-US" altLang="zh-TW" sz="2800" b="1" dirty="0">
                <a:solidFill>
                  <a:prstClr val="black"/>
                </a:solidFill>
                <a:latin typeface="微軟正黑體" panose="020B0604030504040204" pitchFamily="34" charset="-120"/>
                <a:ea typeface="微軟正黑體" panose="020B0604030504040204" pitchFamily="34" charset="-120"/>
              </a:rPr>
              <a:t>17.9% </a:t>
            </a:r>
            <a:r>
              <a:rPr lang="zh-TW" altLang="en-US" sz="2800" b="1" dirty="0">
                <a:solidFill>
                  <a:prstClr val="black"/>
                </a:solidFill>
                <a:latin typeface="微軟正黑體" panose="020B0604030504040204" pitchFamily="34" charset="-120"/>
                <a:ea typeface="微軟正黑體" panose="020B0604030504040204" pitchFamily="34" charset="-120"/>
              </a:rPr>
              <a:t>，</a:t>
            </a:r>
            <a:r>
              <a:rPr lang="en-US" altLang="zh-TW" sz="2800" b="1" dirty="0">
                <a:solidFill>
                  <a:prstClr val="black"/>
                </a:solidFill>
                <a:latin typeface="微軟正黑體" panose="020B0604030504040204" pitchFamily="34" charset="-120"/>
                <a:ea typeface="微軟正黑體" panose="020B0604030504040204" pitchFamily="34" charset="-120"/>
              </a:rPr>
              <a:t>t</a:t>
            </a:r>
            <a:r>
              <a:rPr lang="zh-TW" altLang="en-US" sz="2800" b="1" dirty="0">
                <a:solidFill>
                  <a:prstClr val="black"/>
                </a:solidFill>
                <a:latin typeface="微軟正黑體" panose="020B0604030504040204" pitchFamily="34" charset="-120"/>
                <a:ea typeface="微軟正黑體" panose="020B0604030504040204" pitchFamily="34" charset="-120"/>
              </a:rPr>
              <a:t>（</a:t>
            </a:r>
            <a:r>
              <a:rPr lang="en-US" altLang="zh-TW" sz="2800" b="1" dirty="0">
                <a:solidFill>
                  <a:prstClr val="black"/>
                </a:solidFill>
                <a:latin typeface="微軟正黑體" panose="020B0604030504040204" pitchFamily="34" charset="-120"/>
                <a:ea typeface="微軟正黑體" panose="020B0604030504040204" pitchFamily="34" charset="-120"/>
              </a:rPr>
              <a:t>22</a:t>
            </a:r>
            <a:r>
              <a:rPr lang="zh-TW" altLang="en-US" sz="2800" b="1" dirty="0">
                <a:solidFill>
                  <a:prstClr val="black"/>
                </a:solidFill>
                <a:latin typeface="微軟正黑體" panose="020B0604030504040204" pitchFamily="34" charset="-120"/>
                <a:ea typeface="微軟正黑體" panose="020B0604030504040204" pitchFamily="34" charset="-120"/>
              </a:rPr>
              <a:t>）</a:t>
            </a:r>
            <a:r>
              <a:rPr lang="en-US" altLang="zh-TW" sz="2800" b="1" dirty="0">
                <a:solidFill>
                  <a:prstClr val="black"/>
                </a:solidFill>
                <a:latin typeface="微軟正黑體" panose="020B0604030504040204" pitchFamily="34" charset="-120"/>
                <a:ea typeface="微軟正黑體" panose="020B0604030504040204" pitchFamily="34" charset="-120"/>
              </a:rPr>
              <a:t>= 2.62</a:t>
            </a:r>
            <a:r>
              <a:rPr lang="zh-TW" altLang="en-US" sz="2800" b="1" dirty="0">
                <a:solidFill>
                  <a:prstClr val="black"/>
                </a:solidFill>
                <a:latin typeface="微軟正黑體" panose="020B0604030504040204" pitchFamily="34" charset="-120"/>
                <a:ea typeface="微軟正黑體" panose="020B0604030504040204" pitchFamily="34" charset="-120"/>
              </a:rPr>
              <a:t>，</a:t>
            </a:r>
            <a:r>
              <a:rPr lang="en-US" altLang="zh-TW" sz="2800" b="1" dirty="0">
                <a:solidFill>
                  <a:prstClr val="black"/>
                </a:solidFill>
                <a:latin typeface="微軟正黑體" panose="020B0604030504040204" pitchFamily="34" charset="-120"/>
                <a:ea typeface="微軟正黑體" panose="020B0604030504040204" pitchFamily="34" charset="-120"/>
              </a:rPr>
              <a:t>p  &lt;0.01</a:t>
            </a:r>
            <a:r>
              <a:rPr lang="zh-TW" altLang="en-US" sz="2800" b="1" dirty="0">
                <a:solidFill>
                  <a:prstClr val="black"/>
                </a:solidFill>
                <a:latin typeface="微軟正黑體" panose="020B0604030504040204" pitchFamily="34" charset="-120"/>
                <a:ea typeface="微軟正黑體" panose="020B0604030504040204" pitchFamily="34" charset="-120"/>
              </a:rPr>
              <a:t>。</a:t>
            </a:r>
            <a:endParaRPr lang="en-US" altLang="zh-TW" sz="2800" b="1" dirty="0">
              <a:solidFill>
                <a:prstClr val="black"/>
              </a:solidFill>
              <a:latin typeface="微軟正黑體" panose="020B0604030504040204" pitchFamily="34" charset="-120"/>
              <a:ea typeface="微軟正黑體" panose="020B0604030504040204" pitchFamily="34" charset="-120"/>
            </a:endParaRPr>
          </a:p>
        </p:txBody>
      </p:sp>
      <p:pic>
        <p:nvPicPr>
          <p:cNvPr id="2" name="圖片 1">
            <a:extLst>
              <a:ext uri="{FF2B5EF4-FFF2-40B4-BE49-F238E27FC236}">
                <a16:creationId xmlns:a16="http://schemas.microsoft.com/office/drawing/2014/main" id="{B451D6D7-0B41-439D-B284-6770243D5592}"/>
              </a:ext>
            </a:extLst>
          </p:cNvPr>
          <p:cNvPicPr>
            <a:picLocks noChangeAspect="1"/>
          </p:cNvPicPr>
          <p:nvPr/>
        </p:nvPicPr>
        <p:blipFill>
          <a:blip r:embed="rId3"/>
          <a:stretch>
            <a:fillRect/>
          </a:stretch>
        </p:blipFill>
        <p:spPr>
          <a:xfrm>
            <a:off x="627017" y="3952220"/>
            <a:ext cx="10937966" cy="2929312"/>
          </a:xfrm>
          <a:prstGeom prst="rect">
            <a:avLst/>
          </a:prstGeom>
        </p:spPr>
      </p:pic>
      <p:sp>
        <p:nvSpPr>
          <p:cNvPr id="3" name="矩形: 圓角 2">
            <a:extLst>
              <a:ext uri="{FF2B5EF4-FFF2-40B4-BE49-F238E27FC236}">
                <a16:creationId xmlns:a16="http://schemas.microsoft.com/office/drawing/2014/main" id="{5F4803F1-D0AA-457E-9F90-F2C95FF473C6}"/>
              </a:ext>
            </a:extLst>
          </p:cNvPr>
          <p:cNvSpPr/>
          <p:nvPr/>
        </p:nvSpPr>
        <p:spPr>
          <a:xfrm>
            <a:off x="3399692" y="6161885"/>
            <a:ext cx="6189785" cy="238913"/>
          </a:xfrm>
          <a:prstGeom prst="roundRect">
            <a:avLst/>
          </a:prstGeom>
          <a:no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4" name="矩形 3">
            <a:extLst>
              <a:ext uri="{FF2B5EF4-FFF2-40B4-BE49-F238E27FC236}">
                <a16:creationId xmlns:a16="http://schemas.microsoft.com/office/drawing/2014/main" id="{210BF7EE-363C-4E8E-A63D-810D9145B4C4}"/>
              </a:ext>
            </a:extLst>
          </p:cNvPr>
          <p:cNvSpPr/>
          <p:nvPr/>
        </p:nvSpPr>
        <p:spPr>
          <a:xfrm>
            <a:off x="330963" y="3379844"/>
            <a:ext cx="11216113" cy="523220"/>
          </a:xfrm>
          <a:prstGeom prst="rect">
            <a:avLst/>
          </a:prstGeom>
        </p:spPr>
        <p:txBody>
          <a:bodyPr wrap="square">
            <a:spAutoFit/>
          </a:bodyPr>
          <a:lstStyle/>
          <a:p>
            <a:pPr marL="457200" indent="-457200">
              <a:buFont typeface="Arial" panose="020B0604020202020204" pitchFamily="34" charset="0"/>
              <a:buChar char="•"/>
            </a:pPr>
            <a:r>
              <a:rPr lang="zh-TW" altLang="en-US" sz="2800" b="1" dirty="0">
                <a:solidFill>
                  <a:prstClr val="black"/>
                </a:solidFill>
                <a:highlight>
                  <a:srgbClr val="F7C09B"/>
                </a:highlight>
                <a:latin typeface="微軟正黑體" panose="020B0604030504040204" pitchFamily="34" charset="-120"/>
                <a:ea typeface="微軟正黑體" panose="020B0604030504040204" pitchFamily="34" charset="-120"/>
              </a:rPr>
              <a:t>未訓練組</a:t>
            </a:r>
            <a:r>
              <a:rPr lang="zh-TW" altLang="en-US" sz="2800" b="1" dirty="0">
                <a:solidFill>
                  <a:prstClr val="black"/>
                </a:solidFill>
                <a:latin typeface="微軟正黑體" panose="020B0604030504040204" pitchFamily="34" charset="-120"/>
                <a:ea typeface="微軟正黑體" panose="020B0604030504040204" pitchFamily="34" charset="-120"/>
              </a:rPr>
              <a:t>僅有一項場景的識別出風險的比例高於</a:t>
            </a:r>
            <a:r>
              <a:rPr lang="zh-TW" altLang="en-US" sz="2800" b="1" dirty="0">
                <a:solidFill>
                  <a:prstClr val="black"/>
                </a:solidFill>
                <a:highlight>
                  <a:srgbClr val="F7C09B"/>
                </a:highlight>
                <a:latin typeface="微軟正黑體" panose="020B0604030504040204" pitchFamily="34" charset="-120"/>
                <a:ea typeface="微軟正黑體" panose="020B0604030504040204" pitchFamily="34" charset="-120"/>
              </a:rPr>
              <a:t>訓練組</a:t>
            </a:r>
            <a:r>
              <a:rPr lang="zh-TW" altLang="en-US" sz="2800" b="1" dirty="0">
                <a:solidFill>
                  <a:prstClr val="black"/>
                </a:solidFill>
                <a:latin typeface="微軟正黑體" panose="020B0604030504040204" pitchFamily="34" charset="-120"/>
                <a:ea typeface="微軟正黑體" panose="020B0604030504040204" pitchFamily="34" charset="-120"/>
              </a:rPr>
              <a:t>。</a:t>
            </a:r>
          </a:p>
        </p:txBody>
      </p:sp>
    </p:spTree>
    <p:extLst>
      <p:ext uri="{BB962C8B-B14F-4D97-AF65-F5344CB8AC3E}">
        <p14:creationId xmlns:p14="http://schemas.microsoft.com/office/powerpoint/2010/main" val="14047442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fade">
                                      <p:cBhvr>
                                        <p:cTn id="10" dur="500"/>
                                        <p:tgtEl>
                                          <p:spTgt spid="3"/>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fade">
                                      <p:cBhvr>
                                        <p:cTn id="13"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文字方塊 12"/>
          <p:cNvSpPr txBox="1"/>
          <p:nvPr/>
        </p:nvSpPr>
        <p:spPr>
          <a:xfrm>
            <a:off x="627017" y="561703"/>
            <a:ext cx="2960245" cy="830997"/>
          </a:xfrm>
          <a:prstGeom prst="rect">
            <a:avLst/>
          </a:prstGeom>
          <a:noFill/>
        </p:spPr>
        <p:txBody>
          <a:bodyPr wrap="square" rtlCol="0">
            <a:spAutoFit/>
          </a:bodyPr>
          <a:lstStyle/>
          <a:p>
            <a:pPr lvl="0">
              <a:defRPr/>
            </a:pPr>
            <a:r>
              <a:rPr lang="en-US" altLang="zh-TW" sz="4800" dirty="0">
                <a:solidFill>
                  <a:prstClr val="black"/>
                </a:solidFill>
                <a:latin typeface="微軟正黑體" panose="020B0604030504040204" pitchFamily="34" charset="-120"/>
                <a:ea typeface="微軟正黑體" panose="020B0604030504040204" pitchFamily="34" charset="-120"/>
              </a:rPr>
              <a:t>Result</a:t>
            </a:r>
            <a:endParaRPr lang="zh-TW" altLang="en-US" sz="2800" dirty="0">
              <a:solidFill>
                <a:prstClr val="black"/>
              </a:solidFill>
              <a:latin typeface="微軟正黑體" panose="020B0604030504040204" pitchFamily="34" charset="-120"/>
              <a:ea typeface="微軟正黑體" panose="020B0604030504040204" pitchFamily="34" charset="-120"/>
            </a:endParaRPr>
          </a:p>
        </p:txBody>
      </p:sp>
      <p:sp>
        <p:nvSpPr>
          <p:cNvPr id="7" name="矩形 6">
            <a:extLst>
              <a:ext uri="{FF2B5EF4-FFF2-40B4-BE49-F238E27FC236}">
                <a16:creationId xmlns:a16="http://schemas.microsoft.com/office/drawing/2014/main" id="{4EE1B267-147D-48DC-9EF4-D965C5B659E0}"/>
              </a:ext>
            </a:extLst>
          </p:cNvPr>
          <p:cNvSpPr/>
          <p:nvPr/>
        </p:nvSpPr>
        <p:spPr>
          <a:xfrm>
            <a:off x="450912" y="1275470"/>
            <a:ext cx="10937966" cy="1384995"/>
          </a:xfrm>
          <a:prstGeom prst="rect">
            <a:avLst/>
          </a:prstGeom>
        </p:spPr>
        <p:txBody>
          <a:bodyPr wrap="square">
            <a:spAutoFit/>
          </a:bodyPr>
          <a:lstStyle/>
          <a:p>
            <a:pPr marL="457200" lvl="0" indent="-457200">
              <a:buFont typeface="Arial" panose="020B0604020202020204" pitchFamily="34" charset="0"/>
              <a:buChar char="•"/>
            </a:pPr>
            <a:r>
              <a:rPr lang="zh-TW" altLang="en-US" sz="2800" b="1" dirty="0">
                <a:solidFill>
                  <a:prstClr val="black"/>
                </a:solidFill>
                <a:latin typeface="微軟正黑體" panose="020B0604030504040204" pitchFamily="34" charset="-120"/>
                <a:ea typeface="微軟正黑體" panose="020B0604030504040204" pitchFamily="34" charset="-120"/>
              </a:rPr>
              <a:t>受過訓練的駕駛員在已經看過的場景中，掃描到左邊危險區域的頻率和掃描到右邊危險區域的頻率，高於在沒看過的場景中的頻率</a:t>
            </a:r>
            <a:r>
              <a:rPr lang="en-US" altLang="zh-TW" sz="2800" b="1" dirty="0">
                <a:solidFill>
                  <a:prstClr val="black"/>
                </a:solidFill>
                <a:latin typeface="微軟正黑體" panose="020B0604030504040204" pitchFamily="34" charset="-120"/>
                <a:ea typeface="微軟正黑體" panose="020B0604030504040204" pitchFamily="34" charset="-120"/>
              </a:rPr>
              <a:t>(</a:t>
            </a:r>
            <a:r>
              <a:rPr lang="zh-TW" altLang="en-US" sz="2800" b="1" dirty="0">
                <a:solidFill>
                  <a:prstClr val="black"/>
                </a:solidFill>
                <a:latin typeface="微軟正黑體" panose="020B0604030504040204" pitchFamily="34" charset="-120"/>
                <a:ea typeface="微軟正黑體" panose="020B0604030504040204" pitchFamily="34" charset="-120"/>
              </a:rPr>
              <a:t>左邊高</a:t>
            </a:r>
            <a:r>
              <a:rPr lang="en-US" altLang="zh-TW" sz="2800" b="1" dirty="0">
                <a:solidFill>
                  <a:prstClr val="black"/>
                </a:solidFill>
                <a:latin typeface="微軟正黑體" panose="020B0604030504040204" pitchFamily="34" charset="-120"/>
                <a:ea typeface="微軟正黑體" panose="020B0604030504040204" pitchFamily="34" charset="-120"/>
              </a:rPr>
              <a:t>24.8%</a:t>
            </a:r>
            <a:r>
              <a:rPr lang="zh-TW" altLang="en-US" sz="2800" b="1" dirty="0">
                <a:solidFill>
                  <a:prstClr val="black"/>
                </a:solidFill>
                <a:latin typeface="微軟正黑體" panose="020B0604030504040204" pitchFamily="34" charset="-120"/>
                <a:ea typeface="微軟正黑體" panose="020B0604030504040204" pitchFamily="34" charset="-120"/>
              </a:rPr>
              <a:t>、右邊高</a:t>
            </a:r>
            <a:r>
              <a:rPr lang="en-US" altLang="zh-TW" sz="2800" b="1" dirty="0">
                <a:solidFill>
                  <a:prstClr val="black"/>
                </a:solidFill>
                <a:latin typeface="微軟正黑體" panose="020B0604030504040204" pitchFamily="34" charset="-120"/>
                <a:ea typeface="微軟正黑體" panose="020B0604030504040204" pitchFamily="34" charset="-120"/>
              </a:rPr>
              <a:t>29.6%)</a:t>
            </a:r>
            <a:endParaRPr lang="zh-TW" altLang="en-US" sz="2800" b="1" dirty="0">
              <a:solidFill>
                <a:prstClr val="black"/>
              </a:solidFill>
              <a:latin typeface="微軟正黑體" panose="020B0604030504040204" pitchFamily="34" charset="-120"/>
              <a:ea typeface="微軟正黑體" panose="020B0604030504040204" pitchFamily="34" charset="-120"/>
            </a:endParaRPr>
          </a:p>
        </p:txBody>
      </p:sp>
      <p:pic>
        <p:nvPicPr>
          <p:cNvPr id="5" name="圖片 4">
            <a:extLst>
              <a:ext uri="{FF2B5EF4-FFF2-40B4-BE49-F238E27FC236}">
                <a16:creationId xmlns:a16="http://schemas.microsoft.com/office/drawing/2014/main" id="{F5BA7B71-D8D2-42CE-A001-6CD086EB77EC}"/>
              </a:ext>
            </a:extLst>
          </p:cNvPr>
          <p:cNvPicPr>
            <a:picLocks noChangeAspect="1"/>
          </p:cNvPicPr>
          <p:nvPr/>
        </p:nvPicPr>
        <p:blipFill>
          <a:blip r:embed="rId3"/>
          <a:stretch>
            <a:fillRect/>
          </a:stretch>
        </p:blipFill>
        <p:spPr>
          <a:xfrm>
            <a:off x="6400800" y="2655219"/>
            <a:ext cx="5845660" cy="3087806"/>
          </a:xfrm>
          <a:prstGeom prst="rect">
            <a:avLst/>
          </a:prstGeom>
        </p:spPr>
      </p:pic>
      <p:sp>
        <p:nvSpPr>
          <p:cNvPr id="3" name="矩形: 圓角 2">
            <a:extLst>
              <a:ext uri="{FF2B5EF4-FFF2-40B4-BE49-F238E27FC236}">
                <a16:creationId xmlns:a16="http://schemas.microsoft.com/office/drawing/2014/main" id="{5F4803F1-D0AA-457E-9F90-F2C95FF473C6}"/>
              </a:ext>
            </a:extLst>
          </p:cNvPr>
          <p:cNvSpPr/>
          <p:nvPr/>
        </p:nvSpPr>
        <p:spPr>
          <a:xfrm>
            <a:off x="6400800" y="3995998"/>
            <a:ext cx="5556738" cy="703385"/>
          </a:xfrm>
          <a:prstGeom prst="roundRect">
            <a:avLst/>
          </a:prstGeom>
          <a:no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9" name="矩形 8">
            <a:extLst>
              <a:ext uri="{FF2B5EF4-FFF2-40B4-BE49-F238E27FC236}">
                <a16:creationId xmlns:a16="http://schemas.microsoft.com/office/drawing/2014/main" id="{AFFC9970-5D05-487A-8790-A8DEC70B85BF}"/>
              </a:ext>
            </a:extLst>
          </p:cNvPr>
          <p:cNvSpPr/>
          <p:nvPr/>
        </p:nvSpPr>
        <p:spPr>
          <a:xfrm>
            <a:off x="0" y="2655219"/>
            <a:ext cx="6400800" cy="2677656"/>
          </a:xfrm>
          <a:prstGeom prst="rect">
            <a:avLst/>
          </a:prstGeom>
          <a:ln w="76200">
            <a:solidFill>
              <a:srgbClr val="F2A068"/>
            </a:solidFill>
          </a:ln>
        </p:spPr>
        <p:txBody>
          <a:bodyPr wrap="square">
            <a:spAutoFit/>
          </a:bodyPr>
          <a:lstStyle/>
          <a:p>
            <a:pPr marL="457200" indent="-457200">
              <a:buFont typeface="Arial" panose="020B0604020202020204" pitchFamily="34" charset="0"/>
              <a:buChar char="•"/>
            </a:pPr>
            <a:r>
              <a:rPr lang="zh-TW" altLang="en-US" sz="2800" b="1" dirty="0">
                <a:solidFill>
                  <a:prstClr val="black"/>
                </a:solidFill>
                <a:latin typeface="微軟正黑體" panose="020B0604030504040204" pitchFamily="34" charset="-120"/>
                <a:ea typeface="微軟正黑體" panose="020B0604030504040204" pitchFamily="34" charset="-120"/>
              </a:rPr>
              <a:t>受過訓練的參與者看向左邊或看向右邊的平均值為</a:t>
            </a:r>
            <a:r>
              <a:rPr lang="en-US" altLang="zh-TW" sz="2800" b="1" dirty="0">
                <a:solidFill>
                  <a:prstClr val="black"/>
                </a:solidFill>
                <a:latin typeface="微軟正黑體" panose="020B0604030504040204" pitchFamily="34" charset="-120"/>
                <a:ea typeface="微軟正黑體" panose="020B0604030504040204" pitchFamily="34" charset="-120"/>
              </a:rPr>
              <a:t>27.2</a:t>
            </a:r>
            <a:r>
              <a:rPr lang="zh-TW" altLang="en-US" sz="2800" b="1" dirty="0">
                <a:solidFill>
                  <a:prstClr val="black"/>
                </a:solidFill>
                <a:latin typeface="微軟正黑體" panose="020B0604030504040204" pitchFamily="34" charset="-120"/>
                <a:ea typeface="微軟正黑體" panose="020B0604030504040204" pitchFamily="34" charset="-120"/>
              </a:rPr>
              <a:t>％，</a:t>
            </a:r>
            <a:r>
              <a:rPr lang="en-US" altLang="zh-TW" sz="2800" b="1" dirty="0">
                <a:solidFill>
                  <a:prstClr val="black"/>
                </a:solidFill>
                <a:latin typeface="微軟正黑體" panose="020B0604030504040204" pitchFamily="34" charset="-120"/>
                <a:ea typeface="微軟正黑體" panose="020B0604030504040204" pitchFamily="34" charset="-120"/>
              </a:rPr>
              <a:t>t</a:t>
            </a:r>
            <a:r>
              <a:rPr lang="zh-TW" altLang="en-US" sz="2800" b="1" dirty="0">
                <a:solidFill>
                  <a:prstClr val="black"/>
                </a:solidFill>
                <a:latin typeface="微軟正黑體" panose="020B0604030504040204" pitchFamily="34" charset="-120"/>
                <a:ea typeface="微軟正黑體" panose="020B0604030504040204" pitchFamily="34" charset="-120"/>
              </a:rPr>
              <a:t>（</a:t>
            </a:r>
            <a:r>
              <a:rPr lang="en-US" altLang="zh-TW" sz="2800" b="1" dirty="0">
                <a:solidFill>
                  <a:prstClr val="black"/>
                </a:solidFill>
                <a:latin typeface="微軟正黑體" panose="020B0604030504040204" pitchFamily="34" charset="-120"/>
                <a:ea typeface="微軟正黑體" panose="020B0604030504040204" pitchFamily="34" charset="-120"/>
              </a:rPr>
              <a:t>10</a:t>
            </a:r>
            <a:r>
              <a:rPr lang="zh-TW" altLang="en-US" sz="2800" b="1" dirty="0">
                <a:solidFill>
                  <a:prstClr val="black"/>
                </a:solidFill>
                <a:latin typeface="微軟正黑體" panose="020B0604030504040204" pitchFamily="34" charset="-120"/>
                <a:ea typeface="微軟正黑體" panose="020B0604030504040204" pitchFamily="34" charset="-120"/>
              </a:rPr>
              <a:t>）</a:t>
            </a:r>
            <a:r>
              <a:rPr lang="en-US" altLang="zh-TW" sz="2800" b="1" dirty="0">
                <a:solidFill>
                  <a:prstClr val="black"/>
                </a:solidFill>
                <a:latin typeface="微軟正黑體" panose="020B0604030504040204" pitchFamily="34" charset="-120"/>
                <a:ea typeface="微軟正黑體" panose="020B0604030504040204" pitchFamily="34" charset="-120"/>
              </a:rPr>
              <a:t>= 3.92</a:t>
            </a:r>
            <a:r>
              <a:rPr lang="zh-TW" altLang="en-US" sz="2800" b="1" dirty="0">
                <a:solidFill>
                  <a:prstClr val="black"/>
                </a:solidFill>
                <a:latin typeface="微軟正黑體" panose="020B0604030504040204" pitchFamily="34" charset="-120"/>
                <a:ea typeface="微軟正黑體" panose="020B0604030504040204" pitchFamily="34" charset="-120"/>
              </a:rPr>
              <a:t>，</a:t>
            </a:r>
            <a:r>
              <a:rPr lang="en-US" altLang="zh-TW" sz="2800" b="1" dirty="0">
                <a:solidFill>
                  <a:prstClr val="black"/>
                </a:solidFill>
                <a:latin typeface="微軟正黑體" panose="020B0604030504040204" pitchFamily="34" charset="-120"/>
                <a:ea typeface="微軟正黑體" panose="020B0604030504040204" pitchFamily="34" charset="-120"/>
              </a:rPr>
              <a:t>p  &lt;0.005</a:t>
            </a:r>
          </a:p>
          <a:p>
            <a:pPr marL="457200" indent="-457200">
              <a:buFont typeface="Arial" panose="020B0604020202020204" pitchFamily="34" charset="0"/>
              <a:buChar char="•"/>
            </a:pPr>
            <a:r>
              <a:rPr lang="zh-TW" altLang="en-US" sz="2800" b="1" dirty="0">
                <a:solidFill>
                  <a:prstClr val="black"/>
                </a:solidFill>
                <a:latin typeface="微軟正黑體" panose="020B0604030504040204" pitchFamily="34" charset="-120"/>
                <a:ea typeface="微軟正黑體" panose="020B0604030504040204" pitchFamily="34" charset="-120"/>
              </a:rPr>
              <a:t>未經培訓的參與者，看向左邊或看向右邊的平均值為</a:t>
            </a:r>
            <a:r>
              <a:rPr lang="en-US" altLang="zh-TW" sz="2800" b="1" dirty="0">
                <a:solidFill>
                  <a:prstClr val="black"/>
                </a:solidFill>
                <a:latin typeface="微軟正黑體" panose="020B0604030504040204" pitchFamily="34" charset="-120"/>
                <a:ea typeface="微軟正黑體" panose="020B0604030504040204" pitchFamily="34" charset="-120"/>
              </a:rPr>
              <a:t>10.6</a:t>
            </a:r>
            <a:r>
              <a:rPr lang="zh-TW" altLang="en-US" sz="2800" b="1" dirty="0">
                <a:solidFill>
                  <a:prstClr val="black"/>
                </a:solidFill>
                <a:latin typeface="微軟正黑體" panose="020B0604030504040204" pitchFamily="34" charset="-120"/>
                <a:ea typeface="微軟正黑體" panose="020B0604030504040204" pitchFamily="34" charset="-120"/>
              </a:rPr>
              <a:t>％，</a:t>
            </a:r>
            <a:r>
              <a:rPr lang="en-US" altLang="zh-TW" sz="2800" b="1" dirty="0">
                <a:solidFill>
                  <a:prstClr val="black"/>
                </a:solidFill>
                <a:latin typeface="微軟正黑體" panose="020B0604030504040204" pitchFamily="34" charset="-120"/>
                <a:ea typeface="微軟正黑體" panose="020B0604030504040204" pitchFamily="34" charset="-120"/>
              </a:rPr>
              <a:t>t</a:t>
            </a:r>
            <a:r>
              <a:rPr lang="zh-TW" altLang="en-US" sz="2800" b="1" dirty="0">
                <a:solidFill>
                  <a:prstClr val="black"/>
                </a:solidFill>
                <a:latin typeface="微軟正黑體" panose="020B0604030504040204" pitchFamily="34" charset="-120"/>
                <a:ea typeface="微軟正黑體" panose="020B0604030504040204" pitchFamily="34" charset="-120"/>
              </a:rPr>
              <a:t>（</a:t>
            </a:r>
            <a:r>
              <a:rPr lang="en-US" altLang="zh-TW" sz="2800" b="1" dirty="0">
                <a:solidFill>
                  <a:prstClr val="black"/>
                </a:solidFill>
                <a:latin typeface="微軟正黑體" panose="020B0604030504040204" pitchFamily="34" charset="-120"/>
                <a:ea typeface="微軟正黑體" panose="020B0604030504040204" pitchFamily="34" charset="-120"/>
              </a:rPr>
              <a:t>10</a:t>
            </a:r>
            <a:r>
              <a:rPr lang="zh-TW" altLang="en-US" sz="2800" b="1" dirty="0">
                <a:solidFill>
                  <a:prstClr val="black"/>
                </a:solidFill>
                <a:latin typeface="微軟正黑體" panose="020B0604030504040204" pitchFamily="34" charset="-120"/>
                <a:ea typeface="微軟正黑體" panose="020B0604030504040204" pitchFamily="34" charset="-120"/>
              </a:rPr>
              <a:t>）</a:t>
            </a:r>
            <a:r>
              <a:rPr lang="en-US" altLang="zh-TW" sz="2800" b="1" dirty="0">
                <a:solidFill>
                  <a:prstClr val="black"/>
                </a:solidFill>
                <a:latin typeface="微軟正黑體" panose="020B0604030504040204" pitchFamily="34" charset="-120"/>
                <a:ea typeface="微軟正黑體" panose="020B0604030504040204" pitchFamily="34" charset="-120"/>
              </a:rPr>
              <a:t>= 1.84</a:t>
            </a:r>
            <a:r>
              <a:rPr lang="zh-TW" altLang="en-US" sz="2800" b="1" dirty="0">
                <a:solidFill>
                  <a:prstClr val="black"/>
                </a:solidFill>
                <a:latin typeface="微軟正黑體" panose="020B0604030504040204" pitchFamily="34" charset="-120"/>
                <a:ea typeface="微軟正黑體" panose="020B0604030504040204" pitchFamily="34" charset="-120"/>
              </a:rPr>
              <a:t>，</a:t>
            </a:r>
            <a:r>
              <a:rPr lang="en-US" altLang="zh-TW" sz="2800" b="1" dirty="0">
                <a:solidFill>
                  <a:prstClr val="black"/>
                </a:solidFill>
                <a:latin typeface="微軟正黑體" panose="020B0604030504040204" pitchFamily="34" charset="-120"/>
                <a:ea typeface="微軟正黑體" panose="020B0604030504040204" pitchFamily="34" charset="-120"/>
              </a:rPr>
              <a:t>p &gt; 0.05</a:t>
            </a:r>
            <a:r>
              <a:rPr lang="zh-TW" altLang="en-US" sz="2800" b="1" dirty="0">
                <a:solidFill>
                  <a:prstClr val="black"/>
                </a:solidFill>
                <a:latin typeface="微軟正黑體" panose="020B0604030504040204" pitchFamily="34" charset="-120"/>
                <a:ea typeface="微軟正黑體" panose="020B0604030504040204" pitchFamily="34" charset="-120"/>
              </a:rPr>
              <a:t>。</a:t>
            </a:r>
            <a:endParaRPr lang="en-US" altLang="zh-TW" sz="2800" b="1" dirty="0">
              <a:solidFill>
                <a:prstClr val="black"/>
              </a:solidFill>
              <a:latin typeface="微軟正黑體" panose="020B0604030504040204" pitchFamily="34" charset="-120"/>
              <a:ea typeface="微軟正黑體" panose="020B0604030504040204" pitchFamily="34" charset="-120"/>
            </a:endParaRPr>
          </a:p>
        </p:txBody>
      </p:sp>
      <p:sp>
        <p:nvSpPr>
          <p:cNvPr id="6" name="矩形 5">
            <a:extLst>
              <a:ext uri="{FF2B5EF4-FFF2-40B4-BE49-F238E27FC236}">
                <a16:creationId xmlns:a16="http://schemas.microsoft.com/office/drawing/2014/main" id="{AA26DBD8-1FF7-4E7D-AB60-C6450B85769A}"/>
              </a:ext>
            </a:extLst>
          </p:cNvPr>
          <p:cNvSpPr/>
          <p:nvPr/>
        </p:nvSpPr>
        <p:spPr>
          <a:xfrm>
            <a:off x="44174" y="5545689"/>
            <a:ext cx="6265559" cy="1384995"/>
          </a:xfrm>
          <a:prstGeom prst="rect">
            <a:avLst/>
          </a:prstGeom>
        </p:spPr>
        <p:txBody>
          <a:bodyPr wrap="square">
            <a:spAutoFit/>
          </a:bodyPr>
          <a:lstStyle/>
          <a:p>
            <a:r>
              <a:rPr lang="zh-TW" altLang="en-US" sz="2800" b="1" dirty="0">
                <a:solidFill>
                  <a:prstClr val="black"/>
                </a:solidFill>
                <a:latin typeface="微軟正黑體" panose="020B0604030504040204" pitchFamily="34" charset="-120"/>
                <a:ea typeface="微軟正黑體" panose="020B0604030504040204" pitchFamily="34" charset="-120"/>
              </a:rPr>
              <a:t>即培訓過後的參與者，其視線會投向場景中適當的一側，而不是普遍地環顧四周而已。</a:t>
            </a:r>
          </a:p>
        </p:txBody>
      </p:sp>
      <p:cxnSp>
        <p:nvCxnSpPr>
          <p:cNvPr id="11" name="直線單箭頭接點 10">
            <a:extLst>
              <a:ext uri="{FF2B5EF4-FFF2-40B4-BE49-F238E27FC236}">
                <a16:creationId xmlns:a16="http://schemas.microsoft.com/office/drawing/2014/main" id="{4DF28CB8-758C-4283-85E8-357471B64548}"/>
              </a:ext>
            </a:extLst>
          </p:cNvPr>
          <p:cNvCxnSpPr/>
          <p:nvPr/>
        </p:nvCxnSpPr>
        <p:spPr>
          <a:xfrm>
            <a:off x="3176954" y="5302958"/>
            <a:ext cx="0" cy="395662"/>
          </a:xfrm>
          <a:prstGeom prst="straightConnector1">
            <a:avLst/>
          </a:prstGeom>
          <a:ln w="57150">
            <a:solidFill>
              <a:srgbClr val="F2A068"/>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2044960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3" name="文字方塊 12"/>
          <p:cNvSpPr txBox="1"/>
          <p:nvPr/>
        </p:nvSpPr>
        <p:spPr>
          <a:xfrm>
            <a:off x="627017" y="561703"/>
            <a:ext cx="13072654" cy="830997"/>
          </a:xfrm>
          <a:prstGeom prst="rect">
            <a:avLst/>
          </a:prstGeom>
          <a:noFill/>
        </p:spPr>
        <p:txBody>
          <a:bodyPr wrap="square" rtlCol="0">
            <a:spAutoFit/>
          </a:bodyPr>
          <a:lstStyle/>
          <a:p>
            <a:pPr lvl="0">
              <a:defRPr/>
            </a:pPr>
            <a:r>
              <a:rPr lang="en-US" altLang="zh-TW" sz="4800" dirty="0">
                <a:solidFill>
                  <a:prstClr val="black"/>
                </a:solidFill>
                <a:latin typeface="微軟正黑體" panose="020B0604030504040204" pitchFamily="34" charset="-120"/>
                <a:ea typeface="微軟正黑體" panose="020B0604030504040204" pitchFamily="34" charset="-120"/>
              </a:rPr>
              <a:t>Limitations</a:t>
            </a:r>
            <a:endParaRPr lang="zh-TW" altLang="en-US" sz="2800" dirty="0">
              <a:solidFill>
                <a:prstClr val="black"/>
              </a:solidFill>
              <a:latin typeface="微軟正黑體" panose="020B0604030504040204" pitchFamily="34" charset="-120"/>
              <a:ea typeface="微軟正黑體" panose="020B0604030504040204" pitchFamily="34" charset="-120"/>
            </a:endParaRPr>
          </a:p>
        </p:txBody>
      </p:sp>
      <p:sp>
        <p:nvSpPr>
          <p:cNvPr id="5" name="矩形 4">
            <a:extLst>
              <a:ext uri="{FF2B5EF4-FFF2-40B4-BE49-F238E27FC236}">
                <a16:creationId xmlns:a16="http://schemas.microsoft.com/office/drawing/2014/main" id="{92DA5039-9A47-42E2-A118-7869D505A2BB}"/>
              </a:ext>
            </a:extLst>
          </p:cNvPr>
          <p:cNvSpPr/>
          <p:nvPr/>
        </p:nvSpPr>
        <p:spPr>
          <a:xfrm>
            <a:off x="278147" y="1915920"/>
            <a:ext cx="10843302" cy="523220"/>
          </a:xfrm>
          <a:prstGeom prst="rect">
            <a:avLst/>
          </a:prstGeom>
        </p:spPr>
        <p:txBody>
          <a:bodyPr wrap="square">
            <a:spAutoFit/>
          </a:bodyPr>
          <a:lstStyle/>
          <a:p>
            <a:endParaRPr lang="zh-TW" altLang="en-US" sz="2800" b="1" dirty="0">
              <a:solidFill>
                <a:prstClr val="black"/>
              </a:solidFill>
              <a:latin typeface="微軟正黑體" panose="020B0604030504040204" pitchFamily="34" charset="-120"/>
              <a:ea typeface="微軟正黑體" panose="020B0604030504040204" pitchFamily="34" charset="-120"/>
            </a:endParaRPr>
          </a:p>
        </p:txBody>
      </p:sp>
      <p:sp>
        <p:nvSpPr>
          <p:cNvPr id="10" name="矩形 9">
            <a:extLst>
              <a:ext uri="{FF2B5EF4-FFF2-40B4-BE49-F238E27FC236}">
                <a16:creationId xmlns:a16="http://schemas.microsoft.com/office/drawing/2014/main" id="{CA10DE16-072D-448F-BC20-69BF6D23DFA7}"/>
              </a:ext>
            </a:extLst>
          </p:cNvPr>
          <p:cNvSpPr/>
          <p:nvPr/>
        </p:nvSpPr>
        <p:spPr>
          <a:xfrm>
            <a:off x="278147" y="1766402"/>
            <a:ext cx="11286836" cy="954107"/>
          </a:xfrm>
          <a:prstGeom prst="rect">
            <a:avLst/>
          </a:prstGeom>
        </p:spPr>
        <p:txBody>
          <a:bodyPr wrap="square">
            <a:spAutoFit/>
          </a:bodyPr>
          <a:lstStyle/>
          <a:p>
            <a:pPr marL="457200" indent="-457200">
              <a:buFont typeface="Arial" panose="020B0604020202020204" pitchFamily="34" charset="0"/>
              <a:buChar char="•"/>
            </a:pPr>
            <a:r>
              <a:rPr lang="zh-TW" altLang="en-US" sz="2800" b="1" dirty="0">
                <a:solidFill>
                  <a:prstClr val="black"/>
                </a:solidFill>
                <a:latin typeface="微軟正黑體" panose="020B0604030504040204" pitchFamily="34" charset="-120"/>
                <a:ea typeface="微軟正黑體" panose="020B0604030504040204" pitchFamily="34" charset="-120"/>
              </a:rPr>
              <a:t>駕駛員可能只是將他們在透視圖中所看到的與他們在現實世界中所看到的相匹配，而實際上並沒有真正了解有關危險預期的任何訊息。</a:t>
            </a:r>
            <a:endParaRPr lang="zh-TW" altLang="en-US" dirty="0"/>
          </a:p>
        </p:txBody>
      </p:sp>
    </p:spTree>
    <p:extLst>
      <p:ext uri="{BB962C8B-B14F-4D97-AF65-F5344CB8AC3E}">
        <p14:creationId xmlns:p14="http://schemas.microsoft.com/office/powerpoint/2010/main" val="65798087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文字方塊 10"/>
          <p:cNvSpPr txBox="1"/>
          <p:nvPr/>
        </p:nvSpPr>
        <p:spPr>
          <a:xfrm>
            <a:off x="627017" y="561703"/>
            <a:ext cx="3405099" cy="830997"/>
          </a:xfrm>
          <a:prstGeom prst="rect">
            <a:avLst/>
          </a:prstGeom>
          <a:noFill/>
        </p:spPr>
        <p:txBody>
          <a:bodyPr wrap="none" rtlCol="0">
            <a:spAutoFit/>
          </a:bodyPr>
          <a:lstStyle/>
          <a:p>
            <a:pPr lvl="0">
              <a:defRPr/>
            </a:pPr>
            <a:r>
              <a:rPr lang="en-US" altLang="zh-TW" sz="4800" dirty="0">
                <a:solidFill>
                  <a:prstClr val="black"/>
                </a:solidFill>
                <a:latin typeface="微軟正黑體" panose="020B0604030504040204" pitchFamily="34" charset="-120"/>
                <a:ea typeface="微軟正黑體" panose="020B0604030504040204" pitchFamily="34" charset="-120"/>
              </a:rPr>
              <a:t>Conclusion</a:t>
            </a:r>
            <a:endParaRPr lang="zh-TW" altLang="en-US" sz="2800" dirty="0">
              <a:solidFill>
                <a:prstClr val="black"/>
              </a:solidFill>
              <a:latin typeface="微軟正黑體" panose="020B0604030504040204" pitchFamily="34" charset="-120"/>
              <a:ea typeface="微軟正黑體" panose="020B0604030504040204" pitchFamily="34" charset="-120"/>
            </a:endParaRPr>
          </a:p>
        </p:txBody>
      </p:sp>
      <p:sp>
        <p:nvSpPr>
          <p:cNvPr id="5" name="矩形 4">
            <a:extLst>
              <a:ext uri="{FF2B5EF4-FFF2-40B4-BE49-F238E27FC236}">
                <a16:creationId xmlns:a16="http://schemas.microsoft.com/office/drawing/2014/main" id="{D41FA300-584A-4FF8-9852-38E519B53F51}"/>
              </a:ext>
            </a:extLst>
          </p:cNvPr>
          <p:cNvSpPr/>
          <p:nvPr/>
        </p:nvSpPr>
        <p:spPr>
          <a:xfrm>
            <a:off x="349663" y="1654309"/>
            <a:ext cx="10788323" cy="1384995"/>
          </a:xfrm>
          <a:prstGeom prst="rect">
            <a:avLst/>
          </a:prstGeom>
        </p:spPr>
        <p:txBody>
          <a:bodyPr wrap="square">
            <a:spAutoFit/>
          </a:bodyPr>
          <a:lstStyle/>
          <a:p>
            <a:pPr marL="457200" indent="-457200">
              <a:buFont typeface="Arial" panose="020B0604020202020204" pitchFamily="34" charset="0"/>
              <a:buChar char="•"/>
            </a:pPr>
            <a:r>
              <a:rPr lang="zh-TW" altLang="en-US" sz="2800" b="1" dirty="0">
                <a:solidFill>
                  <a:prstClr val="black"/>
                </a:solidFill>
                <a:latin typeface="微軟正黑體" panose="020B0604030504040204" pitchFamily="34" charset="-120"/>
                <a:ea typeface="微軟正黑體" panose="020B0604030504040204" pitchFamily="34" charset="-120"/>
              </a:rPr>
              <a:t>當前的研究結果無法得知該培訓計劃是否會成功的減少撞車事故。因為培訓駕駛員在遇到潛在危險情況時，看向正確的地方並不能保證他們能夠對風險做出適當的反應。</a:t>
            </a:r>
            <a:endParaRPr lang="zh-TW" altLang="en-US" sz="2800" b="1" dirty="0">
              <a:solidFill>
                <a:schemeClr val="accent2">
                  <a:lumMod val="75000"/>
                </a:schemeClr>
              </a:solidFill>
              <a:latin typeface="微軟正黑體" panose="020B0604030504040204" pitchFamily="34" charset="-120"/>
              <a:ea typeface="微軟正黑體" panose="020B0604030504040204" pitchFamily="34" charset="-120"/>
            </a:endParaRPr>
          </a:p>
        </p:txBody>
      </p:sp>
      <p:sp>
        <p:nvSpPr>
          <p:cNvPr id="6" name="矩形 5">
            <a:extLst>
              <a:ext uri="{FF2B5EF4-FFF2-40B4-BE49-F238E27FC236}">
                <a16:creationId xmlns:a16="http://schemas.microsoft.com/office/drawing/2014/main" id="{832FAD96-E2D7-4F8F-A6E7-F8B18F4A2BF6}"/>
              </a:ext>
            </a:extLst>
          </p:cNvPr>
          <p:cNvSpPr/>
          <p:nvPr/>
        </p:nvSpPr>
        <p:spPr>
          <a:xfrm>
            <a:off x="274841" y="3200920"/>
            <a:ext cx="11492673" cy="954107"/>
          </a:xfrm>
          <a:prstGeom prst="rect">
            <a:avLst/>
          </a:prstGeom>
        </p:spPr>
        <p:txBody>
          <a:bodyPr wrap="square">
            <a:spAutoFit/>
          </a:bodyPr>
          <a:lstStyle/>
          <a:p>
            <a:pPr marL="457200" indent="-457200">
              <a:buFont typeface="Arial" panose="020B0604020202020204" pitchFamily="34" charset="0"/>
              <a:buChar char="•"/>
            </a:pPr>
            <a:r>
              <a:rPr lang="zh-TW" altLang="en-US" sz="2800" b="1" dirty="0">
                <a:solidFill>
                  <a:prstClr val="black"/>
                </a:solidFill>
                <a:latin typeface="微軟正黑體" panose="020B0604030504040204" pitchFamily="34" charset="-120"/>
                <a:ea typeface="微軟正黑體" panose="020B0604030504040204" pitchFamily="34" charset="-120"/>
              </a:rPr>
              <a:t>雖然注視到危害事物，不保證駕駛者能做出正確的行動，但如果沒辦法看出危害事物，實際上可能會使情況變得更糟。</a:t>
            </a:r>
            <a:endParaRPr lang="zh-TW" altLang="en-US" sz="2800" b="1" dirty="0">
              <a:solidFill>
                <a:schemeClr val="accent2">
                  <a:lumMod val="75000"/>
                </a:schemeClr>
              </a:solidFill>
              <a:latin typeface="微軟正黑體" panose="020B0604030504040204" pitchFamily="34" charset="-120"/>
              <a:ea typeface="微軟正黑體" panose="020B0604030504040204" pitchFamily="34" charset="-120"/>
            </a:endParaRPr>
          </a:p>
        </p:txBody>
      </p:sp>
      <p:sp>
        <p:nvSpPr>
          <p:cNvPr id="8" name="矩形 7">
            <a:extLst>
              <a:ext uri="{FF2B5EF4-FFF2-40B4-BE49-F238E27FC236}">
                <a16:creationId xmlns:a16="http://schemas.microsoft.com/office/drawing/2014/main" id="{2823D09F-3B53-4C32-9669-302A161945FB}"/>
              </a:ext>
            </a:extLst>
          </p:cNvPr>
          <p:cNvSpPr/>
          <p:nvPr/>
        </p:nvSpPr>
        <p:spPr>
          <a:xfrm>
            <a:off x="349663" y="4726637"/>
            <a:ext cx="11492673" cy="954107"/>
          </a:xfrm>
          <a:prstGeom prst="rect">
            <a:avLst/>
          </a:prstGeom>
        </p:spPr>
        <p:txBody>
          <a:bodyPr wrap="square">
            <a:spAutoFit/>
          </a:bodyPr>
          <a:lstStyle/>
          <a:p>
            <a:r>
              <a:rPr lang="en-US" altLang="zh-TW" sz="2800" b="1" dirty="0">
                <a:solidFill>
                  <a:prstClr val="black"/>
                </a:solidFill>
                <a:latin typeface="微軟正黑體" panose="020B0604030504040204" pitchFamily="34" charset="-120"/>
                <a:ea typeface="微軟正黑體" panose="020B0604030504040204" pitchFamily="34" charset="-120"/>
              </a:rPr>
              <a:t>RAPT-3</a:t>
            </a:r>
            <a:r>
              <a:rPr lang="zh-TW" altLang="en-US" sz="2800" b="1" dirty="0">
                <a:solidFill>
                  <a:prstClr val="black"/>
                </a:solidFill>
                <a:latin typeface="微軟正黑體" panose="020B0604030504040204" pitchFamily="34" charset="-120"/>
                <a:ea typeface="微軟正黑體" panose="020B0604030504040204" pitchFamily="34" charset="-120"/>
              </a:rPr>
              <a:t>計劃所針對的能力範圍將得到擴展，不僅可以幫助新手駕駛員識別可能隱藏的風險，還可以教導他們如何應對這些隱藏的風險。</a:t>
            </a:r>
            <a:endParaRPr lang="zh-TW" altLang="en-US" sz="2800" b="1" dirty="0">
              <a:solidFill>
                <a:schemeClr val="accent2">
                  <a:lumMod val="75000"/>
                </a:schemeClr>
              </a:solidFill>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24207332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文字方塊 6"/>
          <p:cNvSpPr txBox="1"/>
          <p:nvPr/>
        </p:nvSpPr>
        <p:spPr>
          <a:xfrm>
            <a:off x="627017" y="561703"/>
            <a:ext cx="3907736" cy="830997"/>
          </a:xfrm>
          <a:prstGeom prst="rect">
            <a:avLst/>
          </a:prstGeom>
          <a:noFill/>
        </p:spPr>
        <p:txBody>
          <a:bodyPr wrap="none" rtlCol="0">
            <a:spAutoFit/>
          </a:bodyPr>
          <a:lstStyle/>
          <a:p>
            <a:r>
              <a:rPr lang="en-US" altLang="zh-TW" sz="4800" dirty="0">
                <a:solidFill>
                  <a:prstClr val="black"/>
                </a:solidFill>
                <a:latin typeface="微軟正黑體" panose="020B0604030504040204" pitchFamily="34" charset="-120"/>
                <a:ea typeface="微軟正黑體" panose="020B0604030504040204" pitchFamily="34" charset="-120"/>
              </a:rPr>
              <a:t>Introduction</a:t>
            </a:r>
            <a:endParaRPr lang="zh-TW" altLang="en-US" sz="4800" dirty="0">
              <a:solidFill>
                <a:prstClr val="black"/>
              </a:solidFill>
              <a:latin typeface="微軟正黑體" panose="020B0604030504040204" pitchFamily="34" charset="-120"/>
              <a:ea typeface="微軟正黑體" panose="020B0604030504040204" pitchFamily="34" charset="-120"/>
            </a:endParaRPr>
          </a:p>
        </p:txBody>
      </p:sp>
      <p:sp>
        <p:nvSpPr>
          <p:cNvPr id="6" name="矩形 5"/>
          <p:cNvSpPr/>
          <p:nvPr/>
        </p:nvSpPr>
        <p:spPr>
          <a:xfrm>
            <a:off x="175276" y="1392700"/>
            <a:ext cx="11198967" cy="1384995"/>
          </a:xfrm>
          <a:prstGeom prst="rect">
            <a:avLst/>
          </a:prstGeom>
        </p:spPr>
        <p:txBody>
          <a:bodyPr wrap="square">
            <a:spAutoFit/>
          </a:bodyPr>
          <a:lstStyle/>
          <a:p>
            <a:pPr marL="457200" lvl="0" indent="-457200">
              <a:buFont typeface="Arial" panose="020B0604020202020204" pitchFamily="34" charset="0"/>
              <a:buChar char="•"/>
            </a:pPr>
            <a:r>
              <a:rPr lang="zh-TW" altLang="en-US" sz="2800" b="1" dirty="0">
                <a:solidFill>
                  <a:prstClr val="black"/>
                </a:solidFill>
                <a:latin typeface="微軟正黑體" panose="020B0604030504040204" pitchFamily="34" charset="-120"/>
                <a:ea typeface="微軟正黑體" panose="020B0604030504040204" pitchFamily="34" charset="-120"/>
              </a:rPr>
              <a:t>在實際發生危險的期間，與經驗豐富的駕駛員相比，</a:t>
            </a:r>
            <a:r>
              <a:rPr lang="zh-TW" altLang="en-US" sz="2800" b="1" dirty="0">
                <a:solidFill>
                  <a:prstClr val="black"/>
                </a:solidFill>
                <a:highlight>
                  <a:srgbClr val="F7C09B"/>
                </a:highlight>
                <a:latin typeface="微軟正黑體" panose="020B0604030504040204" pitchFamily="34" charset="-120"/>
                <a:ea typeface="微軟正黑體" panose="020B0604030504040204" pitchFamily="34" charset="-120"/>
              </a:rPr>
              <a:t>新手駕駛員在前進道路上的注視時間更長</a:t>
            </a:r>
            <a:r>
              <a:rPr lang="zh-TW" altLang="en-US" sz="2800" b="1" dirty="0">
                <a:solidFill>
                  <a:prstClr val="black"/>
                </a:solidFill>
                <a:latin typeface="微軟正黑體" panose="020B0604030504040204" pitchFamily="34" charset="-120"/>
                <a:ea typeface="微軟正黑體" panose="020B0604030504040204" pitchFamily="34" charset="-120"/>
              </a:rPr>
              <a:t>（</a:t>
            </a:r>
            <a:r>
              <a:rPr lang="en-US" altLang="zh-TW" sz="2800" b="1" dirty="0">
                <a:solidFill>
                  <a:prstClr val="black"/>
                </a:solidFill>
                <a:latin typeface="微軟正黑體" panose="020B0604030504040204" pitchFamily="34" charset="-120"/>
                <a:ea typeface="微軟正黑體" panose="020B0604030504040204" pitchFamily="34" charset="-120"/>
              </a:rPr>
              <a:t>Chapman and Underwood 1998a</a:t>
            </a:r>
            <a:r>
              <a:rPr lang="zh-TW" altLang="en-US" sz="2800" b="1" dirty="0">
                <a:solidFill>
                  <a:prstClr val="black"/>
                </a:solidFill>
                <a:latin typeface="微軟正黑體" panose="020B0604030504040204" pitchFamily="34" charset="-120"/>
                <a:ea typeface="微軟正黑體" panose="020B0604030504040204" pitchFamily="34" charset="-120"/>
              </a:rPr>
              <a:t>），這表示他們對事件的反應可能較慢。</a:t>
            </a:r>
            <a:endParaRPr lang="en-US" altLang="zh-TW" sz="2800" b="1" dirty="0">
              <a:solidFill>
                <a:prstClr val="black"/>
              </a:solidFill>
              <a:latin typeface="微軟正黑體" panose="020B0604030504040204" pitchFamily="34" charset="-120"/>
              <a:ea typeface="微軟正黑體" panose="020B0604030504040204" pitchFamily="34" charset="-120"/>
            </a:endParaRPr>
          </a:p>
        </p:txBody>
      </p:sp>
      <p:sp>
        <p:nvSpPr>
          <p:cNvPr id="3" name="矩形 2">
            <a:extLst>
              <a:ext uri="{FF2B5EF4-FFF2-40B4-BE49-F238E27FC236}">
                <a16:creationId xmlns:a16="http://schemas.microsoft.com/office/drawing/2014/main" id="{1FE5D706-9D72-4BDC-A20C-B81F8B3A75BE}"/>
              </a:ext>
            </a:extLst>
          </p:cNvPr>
          <p:cNvSpPr/>
          <p:nvPr/>
        </p:nvSpPr>
        <p:spPr>
          <a:xfrm>
            <a:off x="175276" y="2835373"/>
            <a:ext cx="11597269" cy="2246769"/>
          </a:xfrm>
          <a:prstGeom prst="rect">
            <a:avLst/>
          </a:prstGeom>
        </p:spPr>
        <p:txBody>
          <a:bodyPr wrap="square">
            <a:spAutoFit/>
          </a:bodyPr>
          <a:lstStyle/>
          <a:p>
            <a:pPr marL="457200" indent="-457200">
              <a:buFont typeface="Arial" panose="020B0604020202020204" pitchFamily="34" charset="0"/>
              <a:buChar char="•"/>
            </a:pPr>
            <a:r>
              <a:rPr lang="zh-TW" altLang="en-US" sz="2800" b="1" dirty="0">
                <a:solidFill>
                  <a:prstClr val="black"/>
                </a:solidFill>
                <a:latin typeface="微軟正黑體" panose="020B0604030504040204" pitchFamily="34" charset="-120"/>
                <a:ea typeface="微軟正黑體" panose="020B0604030504040204" pitchFamily="34" charset="-120"/>
              </a:rPr>
              <a:t>在</a:t>
            </a:r>
            <a:r>
              <a:rPr lang="en-US" altLang="zh-TW" sz="2800" b="1" dirty="0">
                <a:solidFill>
                  <a:prstClr val="black"/>
                </a:solidFill>
                <a:latin typeface="微軟正黑體" panose="020B0604030504040204" pitchFamily="34" charset="-120"/>
                <a:ea typeface="微軟正黑體" panose="020B0604030504040204" pitchFamily="34" charset="-120"/>
              </a:rPr>
              <a:t>16</a:t>
            </a:r>
            <a:r>
              <a:rPr lang="zh-TW" altLang="en-US" sz="2800" b="1" dirty="0">
                <a:solidFill>
                  <a:prstClr val="black"/>
                </a:solidFill>
                <a:latin typeface="微軟正黑體" panose="020B0604030504040204" pitchFamily="34" charset="-120"/>
                <a:ea typeface="微軟正黑體" panose="020B0604030504040204" pitchFamily="34" charset="-120"/>
              </a:rPr>
              <a:t>種不同的情況下，</a:t>
            </a:r>
            <a:r>
              <a:rPr lang="en-US" altLang="zh-TW" sz="2800" b="1" dirty="0">
                <a:solidFill>
                  <a:prstClr val="black"/>
                </a:solidFill>
                <a:highlight>
                  <a:srgbClr val="F7C09B"/>
                </a:highlight>
                <a:latin typeface="微軟正黑體" panose="020B0604030504040204" pitchFamily="34" charset="-120"/>
                <a:ea typeface="微軟正黑體" panose="020B0604030504040204" pitchFamily="34" charset="-120"/>
              </a:rPr>
              <a:t>16</a:t>
            </a:r>
            <a:r>
              <a:rPr lang="zh-TW" altLang="en-US" sz="2800" b="1" dirty="0">
                <a:solidFill>
                  <a:prstClr val="black"/>
                </a:solidFill>
                <a:highlight>
                  <a:srgbClr val="F7C09B"/>
                </a:highlight>
                <a:latin typeface="微軟正黑體" panose="020B0604030504040204" pitchFamily="34" charset="-120"/>
                <a:ea typeface="微軟正黑體" panose="020B0604030504040204" pitchFamily="34" charset="-120"/>
              </a:rPr>
              <a:t>至</a:t>
            </a:r>
            <a:r>
              <a:rPr lang="en-US" altLang="zh-TW" sz="2800" b="1" dirty="0">
                <a:solidFill>
                  <a:prstClr val="black"/>
                </a:solidFill>
                <a:highlight>
                  <a:srgbClr val="F7C09B"/>
                </a:highlight>
                <a:latin typeface="微軟正黑體" panose="020B0604030504040204" pitchFamily="34" charset="-120"/>
                <a:ea typeface="微軟正黑體" panose="020B0604030504040204" pitchFamily="34" charset="-120"/>
              </a:rPr>
              <a:t>17</a:t>
            </a:r>
            <a:r>
              <a:rPr lang="zh-TW" altLang="en-US" sz="2800" b="1" dirty="0">
                <a:solidFill>
                  <a:prstClr val="black"/>
                </a:solidFill>
                <a:highlight>
                  <a:srgbClr val="F7C09B"/>
                </a:highlight>
                <a:latin typeface="微軟正黑體" panose="020B0604030504040204" pitchFamily="34" charset="-120"/>
                <a:ea typeface="微軟正黑體" panose="020B0604030504040204" pitchFamily="34" charset="-120"/>
              </a:rPr>
              <a:t>歲的駕駛員</a:t>
            </a:r>
            <a:r>
              <a:rPr lang="zh-TW" altLang="en-US" sz="2800" b="1" dirty="0">
                <a:solidFill>
                  <a:prstClr val="black"/>
                </a:solidFill>
                <a:latin typeface="微軟正黑體" panose="020B0604030504040204" pitchFamily="34" charset="-120"/>
                <a:ea typeface="微軟正黑體" panose="020B0604030504040204" pitchFamily="34" charset="-120"/>
              </a:rPr>
              <a:t>掃描關鍵區域的時間為</a:t>
            </a:r>
            <a:r>
              <a:rPr lang="en-US" altLang="zh-TW" sz="2800" b="1" dirty="0">
                <a:solidFill>
                  <a:prstClr val="black"/>
                </a:solidFill>
                <a:highlight>
                  <a:srgbClr val="F7C09B"/>
                </a:highlight>
                <a:latin typeface="微軟正黑體" panose="020B0604030504040204" pitchFamily="34" charset="-120"/>
                <a:ea typeface="微軟正黑體" panose="020B0604030504040204" pitchFamily="34" charset="-120"/>
              </a:rPr>
              <a:t>35.1%</a:t>
            </a:r>
            <a:r>
              <a:rPr lang="zh-TW" altLang="en-US" sz="2800" b="1" dirty="0">
                <a:solidFill>
                  <a:prstClr val="black"/>
                </a:solidFill>
                <a:latin typeface="微軟正黑體" panose="020B0604030504040204" pitchFamily="34" charset="-120"/>
                <a:ea typeface="微軟正黑體" panose="020B0604030504040204" pitchFamily="34" charset="-120"/>
              </a:rPr>
              <a:t>；</a:t>
            </a:r>
            <a:r>
              <a:rPr lang="en-US" altLang="zh-TW" sz="2800" b="1" dirty="0">
                <a:solidFill>
                  <a:prstClr val="black"/>
                </a:solidFill>
                <a:highlight>
                  <a:srgbClr val="F7C09B"/>
                </a:highlight>
                <a:latin typeface="微軟正黑體" panose="020B0604030504040204" pitchFamily="34" charset="-120"/>
                <a:ea typeface="微軟正黑體" panose="020B0604030504040204" pitchFamily="34" charset="-120"/>
              </a:rPr>
              <a:t>19</a:t>
            </a:r>
            <a:r>
              <a:rPr lang="zh-TW" altLang="en-US" sz="2800" b="1" dirty="0">
                <a:solidFill>
                  <a:prstClr val="black"/>
                </a:solidFill>
                <a:highlight>
                  <a:srgbClr val="F7C09B"/>
                </a:highlight>
                <a:latin typeface="微軟正黑體" panose="020B0604030504040204" pitchFamily="34" charset="-120"/>
                <a:ea typeface="微軟正黑體" panose="020B0604030504040204" pitchFamily="34" charset="-120"/>
              </a:rPr>
              <a:t>至</a:t>
            </a:r>
            <a:r>
              <a:rPr lang="en-US" altLang="zh-TW" sz="2800" b="1" dirty="0">
                <a:solidFill>
                  <a:prstClr val="black"/>
                </a:solidFill>
                <a:highlight>
                  <a:srgbClr val="F7C09B"/>
                </a:highlight>
                <a:latin typeface="微軟正黑體" panose="020B0604030504040204" pitchFamily="34" charset="-120"/>
                <a:ea typeface="微軟正黑體" panose="020B0604030504040204" pitchFamily="34" charset="-120"/>
              </a:rPr>
              <a:t>29</a:t>
            </a:r>
            <a:r>
              <a:rPr lang="zh-TW" altLang="en-US" sz="2800" b="1" dirty="0">
                <a:solidFill>
                  <a:prstClr val="black"/>
                </a:solidFill>
                <a:highlight>
                  <a:srgbClr val="F7C09B"/>
                </a:highlight>
                <a:latin typeface="微軟正黑體" panose="020B0604030504040204" pitchFamily="34" charset="-120"/>
                <a:ea typeface="微軟正黑體" panose="020B0604030504040204" pitchFamily="34" charset="-120"/>
              </a:rPr>
              <a:t>歲的有執照駕駛員</a:t>
            </a:r>
            <a:r>
              <a:rPr lang="zh-TW" altLang="en-US" sz="2800" b="1" dirty="0">
                <a:solidFill>
                  <a:prstClr val="black"/>
                </a:solidFill>
                <a:latin typeface="微軟正黑體" panose="020B0604030504040204" pitchFamily="34" charset="-120"/>
                <a:ea typeface="微軟正黑體" panose="020B0604030504040204" pitchFamily="34" charset="-120"/>
              </a:rPr>
              <a:t>，掃描到關鍵區域時間為</a:t>
            </a:r>
            <a:r>
              <a:rPr lang="en-US" altLang="zh-TW" sz="2800" b="1" dirty="0">
                <a:solidFill>
                  <a:prstClr val="black"/>
                </a:solidFill>
                <a:highlight>
                  <a:srgbClr val="F7C09B"/>
                </a:highlight>
                <a:latin typeface="微軟正黑體" panose="020B0604030504040204" pitchFamily="34" charset="-120"/>
                <a:ea typeface="微軟正黑體" panose="020B0604030504040204" pitchFamily="34" charset="-120"/>
              </a:rPr>
              <a:t>50.3</a:t>
            </a:r>
            <a:r>
              <a:rPr lang="zh-TW" altLang="en-US" sz="2800" b="1" dirty="0">
                <a:solidFill>
                  <a:prstClr val="black"/>
                </a:solidFill>
                <a:highlight>
                  <a:srgbClr val="F7C09B"/>
                </a:highlight>
                <a:latin typeface="微軟正黑體" panose="020B0604030504040204" pitchFamily="34" charset="-120"/>
                <a:ea typeface="微軟正黑體" panose="020B0604030504040204" pitchFamily="34" charset="-120"/>
              </a:rPr>
              <a:t>％</a:t>
            </a:r>
            <a:r>
              <a:rPr lang="zh-TW" altLang="en-US" sz="2800" b="1" dirty="0">
                <a:solidFill>
                  <a:prstClr val="black"/>
                </a:solidFill>
                <a:latin typeface="微軟正黑體" panose="020B0604030504040204" pitchFamily="34" charset="-120"/>
                <a:ea typeface="微軟正黑體" panose="020B0604030504040204" pitchFamily="34" charset="-120"/>
              </a:rPr>
              <a:t>；年齡在</a:t>
            </a:r>
            <a:r>
              <a:rPr lang="en-US" altLang="zh-TW" sz="2800" b="1" dirty="0">
                <a:solidFill>
                  <a:prstClr val="black"/>
                </a:solidFill>
                <a:highlight>
                  <a:srgbClr val="F7C09B"/>
                </a:highlight>
                <a:latin typeface="微軟正黑體" panose="020B0604030504040204" pitchFamily="34" charset="-120"/>
                <a:ea typeface="微軟正黑體" panose="020B0604030504040204" pitchFamily="34" charset="-120"/>
              </a:rPr>
              <a:t>60</a:t>
            </a:r>
            <a:r>
              <a:rPr lang="zh-TW" altLang="en-US" sz="2800" b="1" dirty="0">
                <a:solidFill>
                  <a:prstClr val="black"/>
                </a:solidFill>
                <a:highlight>
                  <a:srgbClr val="F7C09B"/>
                </a:highlight>
                <a:latin typeface="微軟正黑體" panose="020B0604030504040204" pitchFamily="34" charset="-120"/>
                <a:ea typeface="微軟正黑體" panose="020B0604030504040204" pitchFamily="34" charset="-120"/>
              </a:rPr>
              <a:t>至</a:t>
            </a:r>
            <a:r>
              <a:rPr lang="en-US" altLang="zh-TW" sz="2800" b="1" dirty="0">
                <a:solidFill>
                  <a:prstClr val="black"/>
                </a:solidFill>
                <a:highlight>
                  <a:srgbClr val="F7C09B"/>
                </a:highlight>
                <a:latin typeface="微軟正黑體" panose="020B0604030504040204" pitchFamily="34" charset="-120"/>
                <a:ea typeface="微軟正黑體" panose="020B0604030504040204" pitchFamily="34" charset="-120"/>
              </a:rPr>
              <a:t>75</a:t>
            </a:r>
            <a:r>
              <a:rPr lang="zh-TW" altLang="en-US" sz="2800" b="1" dirty="0">
                <a:solidFill>
                  <a:prstClr val="black"/>
                </a:solidFill>
                <a:highlight>
                  <a:srgbClr val="F7C09B"/>
                </a:highlight>
                <a:latin typeface="微軟正黑體" panose="020B0604030504040204" pitchFamily="34" charset="-120"/>
                <a:ea typeface="微軟正黑體" panose="020B0604030504040204" pitchFamily="34" charset="-120"/>
              </a:rPr>
              <a:t>歲的有執照的駕駛員</a:t>
            </a:r>
            <a:r>
              <a:rPr lang="zh-TW" altLang="en-US" sz="2800" b="1" dirty="0">
                <a:solidFill>
                  <a:prstClr val="black"/>
                </a:solidFill>
                <a:latin typeface="微軟正黑體" panose="020B0604030504040204" pitchFamily="34" charset="-120"/>
                <a:ea typeface="微軟正黑體" panose="020B0604030504040204" pitchFamily="34" charset="-120"/>
              </a:rPr>
              <a:t>，掃描關鍵區域的時間為</a:t>
            </a:r>
            <a:r>
              <a:rPr lang="en-US" altLang="zh-TW" sz="2800" b="1" dirty="0">
                <a:solidFill>
                  <a:prstClr val="black"/>
                </a:solidFill>
                <a:highlight>
                  <a:srgbClr val="F7C09B"/>
                </a:highlight>
                <a:latin typeface="微軟正黑體" panose="020B0604030504040204" pitchFamily="34" charset="-120"/>
                <a:ea typeface="微軟正黑體" panose="020B0604030504040204" pitchFamily="34" charset="-120"/>
              </a:rPr>
              <a:t>66.2</a:t>
            </a:r>
            <a:r>
              <a:rPr lang="zh-TW" altLang="en-US" sz="2800" b="1" dirty="0">
                <a:solidFill>
                  <a:prstClr val="black"/>
                </a:solidFill>
                <a:highlight>
                  <a:srgbClr val="F7C09B"/>
                </a:highlight>
                <a:latin typeface="微軟正黑體" panose="020B0604030504040204" pitchFamily="34" charset="-120"/>
                <a:ea typeface="微軟正黑體" panose="020B0604030504040204" pitchFamily="34" charset="-120"/>
              </a:rPr>
              <a:t>％</a:t>
            </a:r>
            <a:r>
              <a:rPr lang="zh-TW" altLang="en-US" sz="2800" b="1" dirty="0">
                <a:solidFill>
                  <a:prstClr val="black"/>
                </a:solidFill>
                <a:latin typeface="微軟正黑體" panose="020B0604030504040204" pitchFamily="34" charset="-120"/>
                <a:ea typeface="微軟正黑體" panose="020B0604030504040204" pitchFamily="34" charset="-120"/>
              </a:rPr>
              <a:t>。從相同情況下的行為測量中，還可以清楚地看出，年輕駕駛員對風險的反應並不像經驗豐富的駕駛員那樣安全</a:t>
            </a:r>
            <a:r>
              <a:rPr lang="en-US" altLang="zh-TW" sz="2800" b="1" dirty="0">
                <a:solidFill>
                  <a:prstClr val="black"/>
                </a:solidFill>
                <a:latin typeface="微軟正黑體" panose="020B0604030504040204" pitchFamily="34" charset="-120"/>
                <a:ea typeface="微軟正黑體" panose="020B0604030504040204" pitchFamily="34" charset="-120"/>
              </a:rPr>
              <a:t>(Fisher et al. 2002)</a:t>
            </a:r>
            <a:endParaRPr lang="zh-TW" altLang="en-US" sz="2800" b="1" dirty="0">
              <a:solidFill>
                <a:prstClr val="black"/>
              </a:solidFill>
              <a:latin typeface="微軟正黑體" panose="020B0604030504040204" pitchFamily="34" charset="-120"/>
              <a:ea typeface="微軟正黑體" panose="020B0604030504040204" pitchFamily="34" charset="-120"/>
            </a:endParaRPr>
          </a:p>
        </p:txBody>
      </p:sp>
      <p:sp>
        <p:nvSpPr>
          <p:cNvPr id="4" name="矩形 3">
            <a:extLst>
              <a:ext uri="{FF2B5EF4-FFF2-40B4-BE49-F238E27FC236}">
                <a16:creationId xmlns:a16="http://schemas.microsoft.com/office/drawing/2014/main" id="{8C2B4BAC-0F50-4876-931F-AE1B9A588BE6}"/>
              </a:ext>
            </a:extLst>
          </p:cNvPr>
          <p:cNvSpPr/>
          <p:nvPr/>
        </p:nvSpPr>
        <p:spPr>
          <a:xfrm>
            <a:off x="3168917" y="6296297"/>
            <a:ext cx="5211683" cy="523220"/>
          </a:xfrm>
          <a:prstGeom prst="rect">
            <a:avLst/>
          </a:prstGeom>
        </p:spPr>
        <p:txBody>
          <a:bodyPr wrap="none">
            <a:spAutoFit/>
          </a:bodyPr>
          <a:lstStyle/>
          <a:p>
            <a:r>
              <a:rPr lang="zh-TW" altLang="en-US" sz="2800" b="1" dirty="0">
                <a:solidFill>
                  <a:prstClr val="black"/>
                </a:solidFill>
                <a:latin typeface="微軟正黑體" panose="020B0604030504040204" pitchFamily="34" charset="-120"/>
                <a:ea typeface="微軟正黑體" panose="020B0604030504040204" pitchFamily="34" charset="-120"/>
              </a:rPr>
              <a:t>可能是因為他們沒有意識到風險</a:t>
            </a:r>
            <a:endParaRPr lang="zh-TW" altLang="en-US" dirty="0"/>
          </a:p>
        </p:txBody>
      </p:sp>
      <p:cxnSp>
        <p:nvCxnSpPr>
          <p:cNvPr id="9" name="直線單箭頭接點 8">
            <a:extLst>
              <a:ext uri="{FF2B5EF4-FFF2-40B4-BE49-F238E27FC236}">
                <a16:creationId xmlns:a16="http://schemas.microsoft.com/office/drawing/2014/main" id="{596884FC-8FFF-48D4-AA8C-989A225690FB}"/>
              </a:ext>
            </a:extLst>
          </p:cNvPr>
          <p:cNvCxnSpPr/>
          <p:nvPr/>
        </p:nvCxnSpPr>
        <p:spPr>
          <a:xfrm>
            <a:off x="5774759" y="5426796"/>
            <a:ext cx="0" cy="570389"/>
          </a:xfrm>
          <a:prstGeom prst="straightConnector1">
            <a:avLst/>
          </a:prstGeom>
          <a:ln w="38100">
            <a:tailEnd type="triangle"/>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1259269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矩形 14"/>
          <p:cNvSpPr/>
          <p:nvPr/>
        </p:nvSpPr>
        <p:spPr>
          <a:xfrm>
            <a:off x="398303" y="1392700"/>
            <a:ext cx="11793697" cy="1384995"/>
          </a:xfrm>
          <a:prstGeom prst="rect">
            <a:avLst/>
          </a:prstGeom>
        </p:spPr>
        <p:txBody>
          <a:bodyPr wrap="square">
            <a:spAutoFit/>
          </a:bodyPr>
          <a:lstStyle/>
          <a:p>
            <a:pPr marL="457200" indent="-457200">
              <a:buFont typeface="Arial" panose="020B0604020202020204" pitchFamily="34" charset="0"/>
              <a:buChar char="•"/>
            </a:pPr>
            <a:r>
              <a:rPr lang="en-US" altLang="zh-TW" sz="2800" b="1" dirty="0">
                <a:solidFill>
                  <a:prstClr val="black"/>
                </a:solidFill>
                <a:latin typeface="微軟正黑體" panose="020B0604030504040204" pitchFamily="34" charset="-120"/>
                <a:ea typeface="微軟正黑體" panose="020B0604030504040204" pitchFamily="34" charset="-120"/>
              </a:rPr>
              <a:t>Chapman and Underwood (1998a)</a:t>
            </a:r>
            <a:r>
              <a:rPr lang="zh-TW" altLang="en-US" sz="2800" b="1" dirty="0">
                <a:solidFill>
                  <a:prstClr val="black"/>
                </a:solidFill>
                <a:latin typeface="微軟正黑體" panose="020B0604030504040204" pitchFamily="34" charset="-120"/>
                <a:ea typeface="微軟正黑體" panose="020B0604030504040204" pitchFamily="34" charset="-120"/>
              </a:rPr>
              <a:t>發現有些情況的危險不明顯，新手駕駛員可能不會掃描到關鍵區域，因此原因不能都歸類於駕駛者對於前方道路的注視時間長。</a:t>
            </a:r>
          </a:p>
        </p:txBody>
      </p:sp>
      <p:sp>
        <p:nvSpPr>
          <p:cNvPr id="7" name="文字方塊 6"/>
          <p:cNvSpPr txBox="1"/>
          <p:nvPr/>
        </p:nvSpPr>
        <p:spPr>
          <a:xfrm>
            <a:off x="627017" y="561703"/>
            <a:ext cx="3782702" cy="830997"/>
          </a:xfrm>
          <a:prstGeom prst="rect">
            <a:avLst/>
          </a:prstGeom>
          <a:noFill/>
        </p:spPr>
        <p:txBody>
          <a:bodyPr wrap="none" rtlCol="0">
            <a:spAutoFit/>
          </a:bodyPr>
          <a:lstStyle/>
          <a:p>
            <a:r>
              <a:rPr lang="en-US" altLang="zh-TW" sz="4800" dirty="0">
                <a:solidFill>
                  <a:prstClr val="black"/>
                </a:solidFill>
                <a:latin typeface="微軟正黑體" panose="020B0604030504040204" pitchFamily="34" charset="-120"/>
                <a:ea typeface="微軟正黑體" panose="020B0604030504040204" pitchFamily="34" charset="-120"/>
              </a:rPr>
              <a:t>Introduction</a:t>
            </a:r>
            <a:endParaRPr lang="zh-TW" altLang="en-US" sz="4800" dirty="0">
              <a:solidFill>
                <a:prstClr val="black"/>
              </a:solidFill>
              <a:latin typeface="微軟正黑體" panose="020B0604030504040204" pitchFamily="34" charset="-120"/>
              <a:ea typeface="微軟正黑體" panose="020B0604030504040204" pitchFamily="34" charset="-120"/>
            </a:endParaRPr>
          </a:p>
        </p:txBody>
      </p:sp>
      <p:sp>
        <p:nvSpPr>
          <p:cNvPr id="6" name="矩形 5"/>
          <p:cNvSpPr/>
          <p:nvPr/>
        </p:nvSpPr>
        <p:spPr>
          <a:xfrm>
            <a:off x="398303" y="2877747"/>
            <a:ext cx="11622712" cy="1384995"/>
          </a:xfrm>
          <a:prstGeom prst="rect">
            <a:avLst/>
          </a:prstGeom>
        </p:spPr>
        <p:txBody>
          <a:bodyPr wrap="square">
            <a:spAutoFit/>
          </a:bodyPr>
          <a:lstStyle/>
          <a:p>
            <a:pPr marL="457200" lvl="0" indent="-457200">
              <a:buFont typeface="Arial" panose="020B0604020202020204" pitchFamily="34" charset="0"/>
              <a:buChar char="•"/>
            </a:pPr>
            <a:r>
              <a:rPr lang="zh-TW" altLang="en-US" sz="2800" b="1" dirty="0">
                <a:solidFill>
                  <a:prstClr val="black"/>
                </a:solidFill>
                <a:latin typeface="微軟正黑體" panose="020B0604030504040204" pitchFamily="34" charset="-120"/>
                <a:ea typeface="微軟正黑體" panose="020B0604030504040204" pitchFamily="34" charset="-120"/>
              </a:rPr>
              <a:t>眼球移動模式已被證明存在於經驗豐富的駕駛員中。藉由駕駛指導員建議，這些模式包括視覺掃描的寬和快速模式</a:t>
            </a:r>
            <a:r>
              <a:rPr lang="en-US" altLang="zh-TW" sz="2800" b="1" dirty="0">
                <a:solidFill>
                  <a:prstClr val="black"/>
                </a:solidFill>
                <a:latin typeface="微軟正黑體" panose="020B0604030504040204" pitchFamily="34" charset="-120"/>
                <a:ea typeface="微軟正黑體" panose="020B0604030504040204" pitchFamily="34" charset="-120"/>
              </a:rPr>
              <a:t>(Miller and Stacey 1995) </a:t>
            </a:r>
          </a:p>
        </p:txBody>
      </p:sp>
      <p:sp>
        <p:nvSpPr>
          <p:cNvPr id="10" name="矩形 9">
            <a:extLst>
              <a:ext uri="{FF2B5EF4-FFF2-40B4-BE49-F238E27FC236}">
                <a16:creationId xmlns:a16="http://schemas.microsoft.com/office/drawing/2014/main" id="{E9D46573-B674-43B6-A37E-A893C60A1CEC}"/>
              </a:ext>
            </a:extLst>
          </p:cNvPr>
          <p:cNvSpPr/>
          <p:nvPr/>
        </p:nvSpPr>
        <p:spPr>
          <a:xfrm>
            <a:off x="0" y="4456841"/>
            <a:ext cx="12051041" cy="1815882"/>
          </a:xfrm>
          <a:prstGeom prst="rect">
            <a:avLst/>
          </a:prstGeom>
        </p:spPr>
        <p:txBody>
          <a:bodyPr wrap="square">
            <a:spAutoFit/>
          </a:bodyPr>
          <a:lstStyle/>
          <a:p>
            <a:pPr marL="457200" lvl="0" indent="-457200">
              <a:buFont typeface="Arial" panose="020B0604020202020204" pitchFamily="34" charset="0"/>
              <a:buChar char="•"/>
            </a:pPr>
            <a:r>
              <a:rPr lang="zh-TW" altLang="en-US" sz="2800" b="1" dirty="0">
                <a:solidFill>
                  <a:prstClr val="black"/>
                </a:solidFill>
                <a:latin typeface="微軟正黑體" panose="020B0604030504040204" pitchFamily="34" charset="-120"/>
                <a:ea typeface="微軟正黑體" panose="020B0604030504040204" pitchFamily="34" charset="-120"/>
              </a:rPr>
              <a:t>此研究希望能藉由</a:t>
            </a:r>
            <a:r>
              <a:rPr lang="en-US" altLang="zh-TW" sz="2800" b="1" dirty="0">
                <a:solidFill>
                  <a:prstClr val="black"/>
                </a:solidFill>
                <a:highlight>
                  <a:srgbClr val="F7C09B"/>
                </a:highlight>
                <a:latin typeface="微軟正黑體" panose="020B0604030504040204" pitchFamily="34" charset="-120"/>
                <a:ea typeface="微軟正黑體" panose="020B0604030504040204" pitchFamily="34" charset="-120"/>
              </a:rPr>
              <a:t>PC</a:t>
            </a:r>
            <a:r>
              <a:rPr lang="zh-TW" altLang="en-US" sz="2800" b="1" dirty="0">
                <a:solidFill>
                  <a:prstClr val="black"/>
                </a:solidFill>
                <a:highlight>
                  <a:srgbClr val="F7C09B"/>
                </a:highlight>
                <a:latin typeface="微軟正黑體" panose="020B0604030504040204" pitchFamily="34" charset="-120"/>
                <a:ea typeface="微軟正黑體" panose="020B0604030504040204" pitchFamily="34" charset="-120"/>
              </a:rPr>
              <a:t>的培訓計劃</a:t>
            </a:r>
            <a:r>
              <a:rPr lang="zh-TW" altLang="en-US" sz="2800" b="1" dirty="0">
                <a:solidFill>
                  <a:prstClr val="black"/>
                </a:solidFill>
                <a:latin typeface="微軟正黑體" panose="020B0604030504040204" pitchFamily="34" charset="-120"/>
                <a:ea typeface="微軟正黑體" panose="020B0604030504040204" pitchFamily="34" charset="-120"/>
              </a:rPr>
              <a:t>，在潛在危險的情況下，教導有經驗、有駕照的年輕駕駛員尋找關鍵訊息。</a:t>
            </a:r>
            <a:endParaRPr lang="en-US" altLang="zh-TW" sz="2800" b="1" dirty="0">
              <a:solidFill>
                <a:prstClr val="black"/>
              </a:solidFill>
              <a:latin typeface="微軟正黑體" panose="020B0604030504040204" pitchFamily="34" charset="-120"/>
              <a:ea typeface="微軟正黑體" panose="020B0604030504040204" pitchFamily="34" charset="-120"/>
            </a:endParaRPr>
          </a:p>
          <a:p>
            <a:pPr marL="457200" lvl="0" indent="-457200">
              <a:buFont typeface="Arial" panose="020B0604020202020204" pitchFamily="34" charset="0"/>
              <a:buChar char="•"/>
            </a:pPr>
            <a:r>
              <a:rPr lang="zh-TW" altLang="en-US" sz="2800" b="1" dirty="0">
                <a:solidFill>
                  <a:prstClr val="black"/>
                </a:solidFill>
                <a:latin typeface="微軟正黑體" panose="020B0604030504040204" pitchFamily="34" charset="-120"/>
                <a:ea typeface="微軟正黑體" panose="020B0604030504040204" pitchFamily="34" charset="-120"/>
              </a:rPr>
              <a:t>使用眼動儀確定駕駛員是否正在注視車道的那些特定區域，並在現場評估年輕駕駛員的眼睛掃描行為，是否包含可用於降低碰撞風險的訊息。</a:t>
            </a:r>
            <a:endParaRPr lang="en-US" altLang="zh-TW" sz="2800" b="1" dirty="0">
              <a:solidFill>
                <a:prstClr val="black"/>
              </a:solidFill>
              <a:latin typeface="微軟正黑體" panose="020B0604030504040204" pitchFamily="34" charset="-120"/>
              <a:ea typeface="微軟正黑體" panose="020B0604030504040204" pitchFamily="34" charset="-120"/>
            </a:endParaRPr>
          </a:p>
        </p:txBody>
      </p:sp>
      <p:sp>
        <p:nvSpPr>
          <p:cNvPr id="12" name="矩形: 圓角 11">
            <a:extLst>
              <a:ext uri="{FF2B5EF4-FFF2-40B4-BE49-F238E27FC236}">
                <a16:creationId xmlns:a16="http://schemas.microsoft.com/office/drawing/2014/main" id="{EB4A7082-A993-40E4-8161-F736F55207B4}"/>
              </a:ext>
            </a:extLst>
          </p:cNvPr>
          <p:cNvSpPr/>
          <p:nvPr/>
        </p:nvSpPr>
        <p:spPr>
          <a:xfrm>
            <a:off x="0" y="4262742"/>
            <a:ext cx="12192000" cy="2033555"/>
          </a:xfrm>
          <a:prstGeom prst="roundRect">
            <a:avLst/>
          </a:prstGeom>
          <a:noFill/>
          <a:ln w="57150">
            <a:solidFill>
              <a:srgbClr val="F2A06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Tree>
    <p:extLst>
      <p:ext uri="{BB962C8B-B14F-4D97-AF65-F5344CB8AC3E}">
        <p14:creationId xmlns:p14="http://schemas.microsoft.com/office/powerpoint/2010/main" val="3492928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4" name="组合 5"/>
          <p:cNvGrpSpPr/>
          <p:nvPr/>
        </p:nvGrpSpPr>
        <p:grpSpPr>
          <a:xfrm>
            <a:off x="-4387" y="-10931"/>
            <a:ext cx="429436" cy="1425913"/>
            <a:chOff x="-4387" y="-10931"/>
            <a:chExt cx="429436" cy="1425913"/>
          </a:xfrm>
        </p:grpSpPr>
        <p:sp>
          <p:nvSpPr>
            <p:cNvPr id="15" name="等腰三角形 2"/>
            <p:cNvSpPr/>
            <p:nvPr/>
          </p:nvSpPr>
          <p:spPr>
            <a:xfrm rot="5400000">
              <a:off x="-84838" y="73907"/>
              <a:ext cx="426676" cy="257000"/>
            </a:xfrm>
            <a:custGeom>
              <a:avLst/>
              <a:gdLst>
                <a:gd name="connsiteX0" fmla="*/ 0 w 881065"/>
                <a:gd name="connsiteY0" fmla="*/ 835493 h 835493"/>
                <a:gd name="connsiteX1" fmla="*/ 425343 w 881065"/>
                <a:gd name="connsiteY1" fmla="*/ 0 h 835493"/>
                <a:gd name="connsiteX2" fmla="*/ 881065 w 881065"/>
                <a:gd name="connsiteY2" fmla="*/ 835493 h 835493"/>
                <a:gd name="connsiteX3" fmla="*/ 0 w 881065"/>
                <a:gd name="connsiteY3" fmla="*/ 835493 h 835493"/>
                <a:gd name="connsiteX0" fmla="*/ 0 w 881065"/>
                <a:gd name="connsiteY0" fmla="*/ 530693 h 530693"/>
                <a:gd name="connsiteX1" fmla="*/ 425343 w 881065"/>
                <a:gd name="connsiteY1" fmla="*/ 0 h 530693"/>
                <a:gd name="connsiteX2" fmla="*/ 881065 w 881065"/>
                <a:gd name="connsiteY2" fmla="*/ 530693 h 530693"/>
                <a:gd name="connsiteX3" fmla="*/ 0 w 881065"/>
                <a:gd name="connsiteY3" fmla="*/ 530693 h 530693"/>
              </a:gdLst>
              <a:ahLst/>
              <a:cxnLst>
                <a:cxn ang="0">
                  <a:pos x="connsiteX0" y="connsiteY0"/>
                </a:cxn>
                <a:cxn ang="0">
                  <a:pos x="connsiteX1" y="connsiteY1"/>
                </a:cxn>
                <a:cxn ang="0">
                  <a:pos x="connsiteX2" y="connsiteY2"/>
                </a:cxn>
                <a:cxn ang="0">
                  <a:pos x="connsiteX3" y="connsiteY3"/>
                </a:cxn>
              </a:cxnLst>
              <a:rect l="l" t="t" r="r" b="b"/>
              <a:pathLst>
                <a:path w="881065" h="530693">
                  <a:moveTo>
                    <a:pt x="0" y="530693"/>
                  </a:moveTo>
                  <a:lnTo>
                    <a:pt x="425343" y="0"/>
                  </a:lnTo>
                  <a:lnTo>
                    <a:pt x="881065" y="530693"/>
                  </a:lnTo>
                  <a:lnTo>
                    <a:pt x="0" y="53069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等腰三角形 2"/>
            <p:cNvSpPr/>
            <p:nvPr/>
          </p:nvSpPr>
          <p:spPr>
            <a:xfrm rot="5400000">
              <a:off x="133617" y="449333"/>
              <a:ext cx="363760" cy="219104"/>
            </a:xfrm>
            <a:custGeom>
              <a:avLst/>
              <a:gdLst>
                <a:gd name="connsiteX0" fmla="*/ 0 w 881065"/>
                <a:gd name="connsiteY0" fmla="*/ 835493 h 835493"/>
                <a:gd name="connsiteX1" fmla="*/ 425343 w 881065"/>
                <a:gd name="connsiteY1" fmla="*/ 0 h 835493"/>
                <a:gd name="connsiteX2" fmla="*/ 881065 w 881065"/>
                <a:gd name="connsiteY2" fmla="*/ 835493 h 835493"/>
                <a:gd name="connsiteX3" fmla="*/ 0 w 881065"/>
                <a:gd name="connsiteY3" fmla="*/ 835493 h 835493"/>
                <a:gd name="connsiteX0" fmla="*/ 0 w 881065"/>
                <a:gd name="connsiteY0" fmla="*/ 530693 h 530693"/>
                <a:gd name="connsiteX1" fmla="*/ 425343 w 881065"/>
                <a:gd name="connsiteY1" fmla="*/ 0 h 530693"/>
                <a:gd name="connsiteX2" fmla="*/ 881065 w 881065"/>
                <a:gd name="connsiteY2" fmla="*/ 530693 h 530693"/>
                <a:gd name="connsiteX3" fmla="*/ 0 w 881065"/>
                <a:gd name="connsiteY3" fmla="*/ 530693 h 530693"/>
              </a:gdLst>
              <a:ahLst/>
              <a:cxnLst>
                <a:cxn ang="0">
                  <a:pos x="connsiteX0" y="connsiteY0"/>
                </a:cxn>
                <a:cxn ang="0">
                  <a:pos x="connsiteX1" y="connsiteY1"/>
                </a:cxn>
                <a:cxn ang="0">
                  <a:pos x="connsiteX2" y="connsiteY2"/>
                </a:cxn>
                <a:cxn ang="0">
                  <a:pos x="connsiteX3" y="connsiteY3"/>
                </a:cxn>
              </a:cxnLst>
              <a:rect l="l" t="t" r="r" b="b"/>
              <a:pathLst>
                <a:path w="881065" h="530693">
                  <a:moveTo>
                    <a:pt x="0" y="530693"/>
                  </a:moveTo>
                  <a:lnTo>
                    <a:pt x="425343" y="0"/>
                  </a:lnTo>
                  <a:lnTo>
                    <a:pt x="881065" y="530693"/>
                  </a:lnTo>
                  <a:lnTo>
                    <a:pt x="0" y="53069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 name="等腰三角形 2"/>
            <p:cNvSpPr/>
            <p:nvPr/>
          </p:nvSpPr>
          <p:spPr>
            <a:xfrm rot="5400000">
              <a:off x="-146147" y="843786"/>
              <a:ext cx="712956" cy="429435"/>
            </a:xfrm>
            <a:custGeom>
              <a:avLst/>
              <a:gdLst>
                <a:gd name="connsiteX0" fmla="*/ 0 w 881065"/>
                <a:gd name="connsiteY0" fmla="*/ 835493 h 835493"/>
                <a:gd name="connsiteX1" fmla="*/ 425343 w 881065"/>
                <a:gd name="connsiteY1" fmla="*/ 0 h 835493"/>
                <a:gd name="connsiteX2" fmla="*/ 881065 w 881065"/>
                <a:gd name="connsiteY2" fmla="*/ 835493 h 835493"/>
                <a:gd name="connsiteX3" fmla="*/ 0 w 881065"/>
                <a:gd name="connsiteY3" fmla="*/ 835493 h 835493"/>
                <a:gd name="connsiteX0" fmla="*/ 0 w 881065"/>
                <a:gd name="connsiteY0" fmla="*/ 530693 h 530693"/>
                <a:gd name="connsiteX1" fmla="*/ 425343 w 881065"/>
                <a:gd name="connsiteY1" fmla="*/ 0 h 530693"/>
                <a:gd name="connsiteX2" fmla="*/ 881065 w 881065"/>
                <a:gd name="connsiteY2" fmla="*/ 530693 h 530693"/>
                <a:gd name="connsiteX3" fmla="*/ 0 w 881065"/>
                <a:gd name="connsiteY3" fmla="*/ 530693 h 530693"/>
              </a:gdLst>
              <a:ahLst/>
              <a:cxnLst>
                <a:cxn ang="0">
                  <a:pos x="connsiteX0" y="connsiteY0"/>
                </a:cxn>
                <a:cxn ang="0">
                  <a:pos x="connsiteX1" y="connsiteY1"/>
                </a:cxn>
                <a:cxn ang="0">
                  <a:pos x="connsiteX2" y="connsiteY2"/>
                </a:cxn>
                <a:cxn ang="0">
                  <a:pos x="connsiteX3" y="connsiteY3"/>
                </a:cxn>
              </a:cxnLst>
              <a:rect l="l" t="t" r="r" b="b"/>
              <a:pathLst>
                <a:path w="881065" h="530693">
                  <a:moveTo>
                    <a:pt x="0" y="530693"/>
                  </a:moveTo>
                  <a:lnTo>
                    <a:pt x="425343" y="0"/>
                  </a:lnTo>
                  <a:lnTo>
                    <a:pt x="881065" y="530693"/>
                  </a:lnTo>
                  <a:lnTo>
                    <a:pt x="0" y="53069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13" name="文字方塊 12"/>
          <p:cNvSpPr txBox="1"/>
          <p:nvPr/>
        </p:nvSpPr>
        <p:spPr>
          <a:xfrm>
            <a:off x="627017" y="561703"/>
            <a:ext cx="13072654" cy="830997"/>
          </a:xfrm>
          <a:prstGeom prst="rect">
            <a:avLst/>
          </a:prstGeom>
          <a:noFill/>
        </p:spPr>
        <p:txBody>
          <a:bodyPr wrap="square" rtlCol="0">
            <a:spAutoFit/>
          </a:bodyPr>
          <a:lstStyle/>
          <a:p>
            <a:r>
              <a:rPr lang="en-US" altLang="zh-TW" sz="4800" dirty="0">
                <a:solidFill>
                  <a:prstClr val="black"/>
                </a:solidFill>
                <a:latin typeface="微軟正黑體" panose="020B0604030504040204" pitchFamily="34" charset="-120"/>
                <a:ea typeface="微軟正黑體" panose="020B0604030504040204" pitchFamily="34" charset="-120"/>
              </a:rPr>
              <a:t>Methods</a:t>
            </a:r>
            <a:endParaRPr lang="zh-TW" altLang="en-US" sz="4800" dirty="0">
              <a:solidFill>
                <a:prstClr val="black"/>
              </a:solidFill>
              <a:latin typeface="微軟正黑體" panose="020B0604030504040204" pitchFamily="34" charset="-120"/>
              <a:ea typeface="微軟正黑體" panose="020B0604030504040204" pitchFamily="34" charset="-120"/>
            </a:endParaRPr>
          </a:p>
        </p:txBody>
      </p:sp>
      <p:sp>
        <p:nvSpPr>
          <p:cNvPr id="18" name="矩形 17"/>
          <p:cNvSpPr/>
          <p:nvPr/>
        </p:nvSpPr>
        <p:spPr>
          <a:xfrm>
            <a:off x="315498" y="1467889"/>
            <a:ext cx="2283324" cy="523220"/>
          </a:xfrm>
          <a:prstGeom prst="rect">
            <a:avLst/>
          </a:prstGeom>
        </p:spPr>
        <p:txBody>
          <a:bodyPr wrap="square">
            <a:spAutoFit/>
          </a:bodyPr>
          <a:lstStyle/>
          <a:p>
            <a:r>
              <a:rPr lang="zh-TW" altLang="en-US" sz="2800" b="1" dirty="0">
                <a:latin typeface="微軟正黑體" panose="020B0604030504040204" pitchFamily="34" charset="-120"/>
                <a:ea typeface="微軟正黑體" panose="020B0604030504040204" pitchFamily="34" charset="-120"/>
              </a:rPr>
              <a:t>參與者：</a:t>
            </a:r>
            <a:endParaRPr lang="zh-TW" altLang="en-US" sz="2800" b="1" dirty="0">
              <a:solidFill>
                <a:prstClr val="black"/>
              </a:solidFill>
              <a:latin typeface="微軟正黑體" panose="020B0604030504040204" pitchFamily="34" charset="-120"/>
              <a:ea typeface="微軟正黑體" panose="020B0604030504040204" pitchFamily="34" charset="-120"/>
            </a:endParaRPr>
          </a:p>
        </p:txBody>
      </p:sp>
      <p:sp>
        <p:nvSpPr>
          <p:cNvPr id="11" name="矩形 10"/>
          <p:cNvSpPr/>
          <p:nvPr/>
        </p:nvSpPr>
        <p:spPr>
          <a:xfrm>
            <a:off x="2598822" y="2242045"/>
            <a:ext cx="5973678" cy="523220"/>
          </a:xfrm>
          <a:prstGeom prst="rect">
            <a:avLst/>
          </a:prstGeom>
        </p:spPr>
        <p:txBody>
          <a:bodyPr wrap="square">
            <a:spAutoFit/>
          </a:bodyPr>
          <a:lstStyle/>
          <a:p>
            <a:pPr lvl="0"/>
            <a:r>
              <a:rPr lang="en-US" altLang="zh-TW" sz="2800" b="1" dirty="0">
                <a:solidFill>
                  <a:prstClr val="black"/>
                </a:solidFill>
                <a:latin typeface="微軟正黑體" panose="020B0604030504040204" pitchFamily="34" charset="-120"/>
                <a:ea typeface="微軟正黑體" panose="020B0604030504040204" pitchFamily="34" charset="-120"/>
              </a:rPr>
              <a:t>24</a:t>
            </a:r>
            <a:r>
              <a:rPr lang="zh-TW" altLang="en-US" sz="2800" b="1" dirty="0">
                <a:solidFill>
                  <a:prstClr val="black"/>
                </a:solidFill>
                <a:latin typeface="微軟正黑體" panose="020B0604030504040204" pitchFamily="34" charset="-120"/>
                <a:ea typeface="微軟正黑體" panose="020B0604030504040204" pitchFamily="34" charset="-120"/>
              </a:rPr>
              <a:t>位駕駛者（</a:t>
            </a:r>
            <a:r>
              <a:rPr lang="en-US" altLang="zh-TW" sz="2800" b="1" dirty="0">
                <a:solidFill>
                  <a:prstClr val="black"/>
                </a:solidFill>
                <a:latin typeface="微軟正黑體" panose="020B0604030504040204" pitchFamily="34" charset="-120"/>
                <a:ea typeface="微軟正黑體" panose="020B0604030504040204" pitchFamily="34" charset="-120"/>
              </a:rPr>
              <a:t> 12</a:t>
            </a:r>
            <a:r>
              <a:rPr lang="zh-TW" altLang="en-US" sz="2800" b="1" dirty="0">
                <a:solidFill>
                  <a:prstClr val="black"/>
                </a:solidFill>
                <a:latin typeface="微軟正黑體" panose="020B0604030504040204" pitchFamily="34" charset="-120"/>
                <a:ea typeface="微軟正黑體" panose="020B0604030504040204" pitchFamily="34" charset="-120"/>
              </a:rPr>
              <a:t>名男性，</a:t>
            </a:r>
            <a:r>
              <a:rPr lang="en-US" altLang="zh-TW" sz="2800" b="1" dirty="0">
                <a:solidFill>
                  <a:prstClr val="black"/>
                </a:solidFill>
                <a:latin typeface="微軟正黑體" panose="020B0604030504040204" pitchFamily="34" charset="-120"/>
                <a:ea typeface="微軟正黑體" panose="020B0604030504040204" pitchFamily="34" charset="-120"/>
              </a:rPr>
              <a:t>12</a:t>
            </a:r>
            <a:r>
              <a:rPr lang="zh-TW" altLang="en-US" sz="2800" b="1" dirty="0">
                <a:solidFill>
                  <a:prstClr val="black"/>
                </a:solidFill>
                <a:latin typeface="微軟正黑體" panose="020B0604030504040204" pitchFamily="34" charset="-120"/>
                <a:ea typeface="微軟正黑體" panose="020B0604030504040204" pitchFamily="34" charset="-120"/>
              </a:rPr>
              <a:t>名女性）</a:t>
            </a:r>
          </a:p>
        </p:txBody>
      </p:sp>
      <p:sp>
        <p:nvSpPr>
          <p:cNvPr id="19" name="矩形 18">
            <a:extLst>
              <a:ext uri="{FF2B5EF4-FFF2-40B4-BE49-F238E27FC236}">
                <a16:creationId xmlns:a16="http://schemas.microsoft.com/office/drawing/2014/main" id="{325203E6-72F2-4104-B963-98D2F99543AB}"/>
              </a:ext>
            </a:extLst>
          </p:cNvPr>
          <p:cNvSpPr/>
          <p:nvPr/>
        </p:nvSpPr>
        <p:spPr>
          <a:xfrm>
            <a:off x="779417" y="3111285"/>
            <a:ext cx="10633166" cy="523220"/>
          </a:xfrm>
          <a:prstGeom prst="rect">
            <a:avLst/>
          </a:prstGeom>
        </p:spPr>
        <p:txBody>
          <a:bodyPr wrap="square">
            <a:spAutoFit/>
          </a:bodyPr>
          <a:lstStyle/>
          <a:p>
            <a:pPr marL="457200" lvl="0" indent="-457200">
              <a:buFont typeface="Arial" panose="020B0604020202020204" pitchFamily="34" charset="0"/>
              <a:buChar char="•"/>
            </a:pPr>
            <a:r>
              <a:rPr lang="zh-TW" altLang="en-US" sz="2800" b="1" dirty="0">
                <a:solidFill>
                  <a:prstClr val="black"/>
                </a:solidFill>
                <a:latin typeface="微軟正黑體" panose="020B0604030504040204" pitchFamily="34" charset="-120"/>
                <a:ea typeface="微軟正黑體" panose="020B0604030504040204" pitchFamily="34" charset="-120"/>
              </a:rPr>
              <a:t>都持有有效的美國駕照至少一年</a:t>
            </a:r>
          </a:p>
        </p:txBody>
      </p:sp>
      <p:sp>
        <p:nvSpPr>
          <p:cNvPr id="20" name="矩形 19">
            <a:extLst>
              <a:ext uri="{FF2B5EF4-FFF2-40B4-BE49-F238E27FC236}">
                <a16:creationId xmlns:a16="http://schemas.microsoft.com/office/drawing/2014/main" id="{96932837-036F-43EC-9021-A1AE5D3DCA72}"/>
              </a:ext>
            </a:extLst>
          </p:cNvPr>
          <p:cNvSpPr/>
          <p:nvPr/>
        </p:nvSpPr>
        <p:spPr>
          <a:xfrm>
            <a:off x="779417" y="3709694"/>
            <a:ext cx="10633156" cy="523220"/>
          </a:xfrm>
          <a:prstGeom prst="rect">
            <a:avLst/>
          </a:prstGeom>
        </p:spPr>
        <p:txBody>
          <a:bodyPr wrap="square">
            <a:spAutoFit/>
          </a:bodyPr>
          <a:lstStyle/>
          <a:p>
            <a:pPr marL="457200" lvl="0" indent="-457200">
              <a:buFont typeface="Arial" panose="020B0604020202020204" pitchFamily="34" charset="0"/>
              <a:buChar char="•"/>
            </a:pPr>
            <a:r>
              <a:rPr lang="zh-TW" altLang="en-US" sz="2800" b="1" dirty="0">
                <a:solidFill>
                  <a:prstClr val="black"/>
                </a:solidFill>
                <a:latin typeface="微軟正黑體" panose="020B0604030504040204" pitchFamily="34" charset="-120"/>
                <a:ea typeface="微軟正黑體" panose="020B0604030504040204" pitchFamily="34" charset="-120"/>
              </a:rPr>
              <a:t>年齡在</a:t>
            </a:r>
            <a:r>
              <a:rPr lang="en-US" altLang="zh-TW" sz="2800" b="1" dirty="0">
                <a:solidFill>
                  <a:prstClr val="black"/>
                </a:solidFill>
                <a:latin typeface="微軟正黑體" panose="020B0604030504040204" pitchFamily="34" charset="-120"/>
                <a:ea typeface="微軟正黑體" panose="020B0604030504040204" pitchFamily="34" charset="-120"/>
              </a:rPr>
              <a:t>18</a:t>
            </a:r>
            <a:r>
              <a:rPr lang="zh-TW" altLang="en-US" sz="2800" b="1" dirty="0">
                <a:solidFill>
                  <a:prstClr val="black"/>
                </a:solidFill>
                <a:latin typeface="微軟正黑體" panose="020B0604030504040204" pitchFamily="34" charset="-120"/>
                <a:ea typeface="微軟正黑體" panose="020B0604030504040204" pitchFamily="34" charset="-120"/>
              </a:rPr>
              <a:t>至</a:t>
            </a:r>
            <a:r>
              <a:rPr lang="en-US" altLang="zh-TW" sz="2800" b="1" dirty="0">
                <a:solidFill>
                  <a:prstClr val="black"/>
                </a:solidFill>
                <a:latin typeface="微軟正黑體" panose="020B0604030504040204" pitchFamily="34" charset="-120"/>
                <a:ea typeface="微軟正黑體" panose="020B0604030504040204" pitchFamily="34" charset="-120"/>
              </a:rPr>
              <a:t>21</a:t>
            </a:r>
            <a:r>
              <a:rPr lang="zh-TW" altLang="en-US" sz="2800" b="1" dirty="0">
                <a:solidFill>
                  <a:prstClr val="black"/>
                </a:solidFill>
                <a:latin typeface="微軟正黑體" panose="020B0604030504040204" pitchFamily="34" charset="-120"/>
                <a:ea typeface="微軟正黑體" panose="020B0604030504040204" pitchFamily="34" charset="-120"/>
              </a:rPr>
              <a:t>歲之間</a:t>
            </a:r>
          </a:p>
        </p:txBody>
      </p:sp>
      <p:sp>
        <p:nvSpPr>
          <p:cNvPr id="23" name="矩形 22">
            <a:extLst>
              <a:ext uri="{FF2B5EF4-FFF2-40B4-BE49-F238E27FC236}">
                <a16:creationId xmlns:a16="http://schemas.microsoft.com/office/drawing/2014/main" id="{C9A7D8EF-0AF4-4BAC-98E9-1E0CD2853A7D}"/>
              </a:ext>
            </a:extLst>
          </p:cNvPr>
          <p:cNvSpPr/>
          <p:nvPr/>
        </p:nvSpPr>
        <p:spPr>
          <a:xfrm>
            <a:off x="779417" y="4308103"/>
            <a:ext cx="6723352" cy="954107"/>
          </a:xfrm>
          <a:prstGeom prst="rect">
            <a:avLst/>
          </a:prstGeom>
        </p:spPr>
        <p:txBody>
          <a:bodyPr wrap="square">
            <a:spAutoFit/>
          </a:bodyPr>
          <a:lstStyle/>
          <a:p>
            <a:pPr marL="457200" lvl="0" indent="-457200">
              <a:buFont typeface="Arial" panose="020B0604020202020204" pitchFamily="34" charset="0"/>
              <a:buChar char="•"/>
            </a:pPr>
            <a:r>
              <a:rPr lang="zh-TW" altLang="en-US" sz="2800" b="1" dirty="0">
                <a:solidFill>
                  <a:prstClr val="black"/>
                </a:solidFill>
                <a:latin typeface="微軟正黑體" panose="020B0604030504040204" pitchFamily="34" charset="-120"/>
                <a:ea typeface="微軟正黑體" panose="020B0604030504040204" pitchFamily="34" charset="-120"/>
              </a:rPr>
              <a:t>分別隨機分配到</a:t>
            </a:r>
            <a:r>
              <a:rPr lang="zh-TW" altLang="en-US" sz="2800" b="1" dirty="0">
                <a:solidFill>
                  <a:prstClr val="black"/>
                </a:solidFill>
                <a:highlight>
                  <a:srgbClr val="FFDC6D"/>
                </a:highlight>
                <a:latin typeface="微軟正黑體" panose="020B0604030504040204" pitchFamily="34" charset="-120"/>
                <a:ea typeface="微軟正黑體" panose="020B0604030504040204" pitchFamily="34" charset="-120"/>
              </a:rPr>
              <a:t>訓練組</a:t>
            </a:r>
            <a:r>
              <a:rPr lang="zh-TW" altLang="en-US" sz="2800" b="1" dirty="0">
                <a:solidFill>
                  <a:prstClr val="black"/>
                </a:solidFill>
                <a:latin typeface="微軟正黑體" panose="020B0604030504040204" pitchFamily="34" charset="-120"/>
                <a:ea typeface="微軟正黑體" panose="020B0604030504040204" pitchFamily="34" charset="-120"/>
              </a:rPr>
              <a:t>或</a:t>
            </a:r>
            <a:r>
              <a:rPr lang="zh-TW" altLang="en-US" sz="2800" b="1" dirty="0">
                <a:solidFill>
                  <a:prstClr val="black"/>
                </a:solidFill>
                <a:highlight>
                  <a:srgbClr val="FFDC6D"/>
                </a:highlight>
                <a:latin typeface="微軟正黑體" panose="020B0604030504040204" pitchFamily="34" charset="-120"/>
                <a:ea typeface="微軟正黑體" panose="020B0604030504040204" pitchFamily="34" charset="-120"/>
              </a:rPr>
              <a:t>未訓練組</a:t>
            </a:r>
            <a:r>
              <a:rPr lang="zh-TW" altLang="en-US" sz="2800" b="1" dirty="0">
                <a:solidFill>
                  <a:prstClr val="black"/>
                </a:solidFill>
                <a:latin typeface="微軟正黑體" panose="020B0604030504040204" pitchFamily="34" charset="-120"/>
                <a:ea typeface="微軟正黑體" panose="020B0604030504040204" pitchFamily="34" charset="-120"/>
              </a:rPr>
              <a:t>中</a:t>
            </a:r>
            <a:r>
              <a:rPr lang="en-US" altLang="zh-TW" sz="2800" b="1" dirty="0">
                <a:solidFill>
                  <a:prstClr val="black"/>
                </a:solidFill>
                <a:latin typeface="微軟正黑體" panose="020B0604030504040204" pitchFamily="34" charset="-120"/>
                <a:ea typeface="微軟正黑體" panose="020B0604030504040204" pitchFamily="34" charset="-120"/>
              </a:rPr>
              <a:t>(</a:t>
            </a:r>
            <a:r>
              <a:rPr lang="zh-TW" altLang="en-US" sz="2800" b="1" dirty="0">
                <a:solidFill>
                  <a:prstClr val="black"/>
                </a:solidFill>
                <a:latin typeface="微軟正黑體" panose="020B0604030504040204" pitchFamily="34" charset="-120"/>
                <a:ea typeface="微軟正黑體" panose="020B0604030504040204" pitchFamily="34" charset="-120"/>
              </a:rPr>
              <a:t>每組中有</a:t>
            </a:r>
            <a:r>
              <a:rPr lang="en-US" altLang="zh-TW" sz="2800" b="1" dirty="0">
                <a:solidFill>
                  <a:prstClr val="black"/>
                </a:solidFill>
                <a:latin typeface="微軟正黑體" panose="020B0604030504040204" pitchFamily="34" charset="-120"/>
                <a:ea typeface="微軟正黑體" panose="020B0604030504040204" pitchFamily="34" charset="-120"/>
              </a:rPr>
              <a:t>6</a:t>
            </a:r>
            <a:r>
              <a:rPr lang="zh-TW" altLang="en-US" sz="2800" b="1" dirty="0">
                <a:solidFill>
                  <a:prstClr val="black"/>
                </a:solidFill>
                <a:latin typeface="微軟正黑體" panose="020B0604030504040204" pitchFamily="34" charset="-120"/>
                <a:ea typeface="微軟正黑體" panose="020B0604030504040204" pitchFamily="34" charset="-120"/>
              </a:rPr>
              <a:t>名男性和</a:t>
            </a:r>
            <a:r>
              <a:rPr lang="en-US" altLang="zh-TW" sz="2800" b="1" dirty="0">
                <a:solidFill>
                  <a:prstClr val="black"/>
                </a:solidFill>
                <a:latin typeface="微軟正黑體" panose="020B0604030504040204" pitchFamily="34" charset="-120"/>
                <a:ea typeface="微軟正黑體" panose="020B0604030504040204" pitchFamily="34" charset="-120"/>
              </a:rPr>
              <a:t>6</a:t>
            </a:r>
            <a:r>
              <a:rPr lang="zh-TW" altLang="en-US" sz="2800" b="1" dirty="0">
                <a:solidFill>
                  <a:prstClr val="black"/>
                </a:solidFill>
                <a:latin typeface="微軟正黑體" panose="020B0604030504040204" pitchFamily="34" charset="-120"/>
                <a:ea typeface="微軟正黑體" panose="020B0604030504040204" pitchFamily="34" charset="-120"/>
              </a:rPr>
              <a:t>名女性參與者</a:t>
            </a:r>
            <a:r>
              <a:rPr lang="en-US" altLang="zh-TW" sz="2800" b="1" dirty="0">
                <a:solidFill>
                  <a:prstClr val="black"/>
                </a:solidFill>
                <a:latin typeface="微軟正黑體" panose="020B0604030504040204" pitchFamily="34" charset="-120"/>
                <a:ea typeface="微軟正黑體" panose="020B0604030504040204" pitchFamily="34" charset="-120"/>
              </a:rPr>
              <a:t>)</a:t>
            </a:r>
            <a:endParaRPr lang="zh-TW" altLang="en-US" sz="2800" b="1" dirty="0">
              <a:solidFill>
                <a:prstClr val="black"/>
              </a:solidFill>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35239977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4" name="组合 5"/>
          <p:cNvGrpSpPr/>
          <p:nvPr/>
        </p:nvGrpSpPr>
        <p:grpSpPr>
          <a:xfrm>
            <a:off x="-4387" y="-10931"/>
            <a:ext cx="429436" cy="1425913"/>
            <a:chOff x="-4387" y="-10931"/>
            <a:chExt cx="429436" cy="1425913"/>
          </a:xfrm>
        </p:grpSpPr>
        <p:sp>
          <p:nvSpPr>
            <p:cNvPr id="15" name="等腰三角形 2"/>
            <p:cNvSpPr/>
            <p:nvPr/>
          </p:nvSpPr>
          <p:spPr>
            <a:xfrm rot="5400000">
              <a:off x="-84838" y="73907"/>
              <a:ext cx="426676" cy="257000"/>
            </a:xfrm>
            <a:custGeom>
              <a:avLst/>
              <a:gdLst>
                <a:gd name="connsiteX0" fmla="*/ 0 w 881065"/>
                <a:gd name="connsiteY0" fmla="*/ 835493 h 835493"/>
                <a:gd name="connsiteX1" fmla="*/ 425343 w 881065"/>
                <a:gd name="connsiteY1" fmla="*/ 0 h 835493"/>
                <a:gd name="connsiteX2" fmla="*/ 881065 w 881065"/>
                <a:gd name="connsiteY2" fmla="*/ 835493 h 835493"/>
                <a:gd name="connsiteX3" fmla="*/ 0 w 881065"/>
                <a:gd name="connsiteY3" fmla="*/ 835493 h 835493"/>
                <a:gd name="connsiteX0" fmla="*/ 0 w 881065"/>
                <a:gd name="connsiteY0" fmla="*/ 530693 h 530693"/>
                <a:gd name="connsiteX1" fmla="*/ 425343 w 881065"/>
                <a:gd name="connsiteY1" fmla="*/ 0 h 530693"/>
                <a:gd name="connsiteX2" fmla="*/ 881065 w 881065"/>
                <a:gd name="connsiteY2" fmla="*/ 530693 h 530693"/>
                <a:gd name="connsiteX3" fmla="*/ 0 w 881065"/>
                <a:gd name="connsiteY3" fmla="*/ 530693 h 530693"/>
              </a:gdLst>
              <a:ahLst/>
              <a:cxnLst>
                <a:cxn ang="0">
                  <a:pos x="connsiteX0" y="connsiteY0"/>
                </a:cxn>
                <a:cxn ang="0">
                  <a:pos x="connsiteX1" y="connsiteY1"/>
                </a:cxn>
                <a:cxn ang="0">
                  <a:pos x="connsiteX2" y="connsiteY2"/>
                </a:cxn>
                <a:cxn ang="0">
                  <a:pos x="connsiteX3" y="connsiteY3"/>
                </a:cxn>
              </a:cxnLst>
              <a:rect l="l" t="t" r="r" b="b"/>
              <a:pathLst>
                <a:path w="881065" h="530693">
                  <a:moveTo>
                    <a:pt x="0" y="530693"/>
                  </a:moveTo>
                  <a:lnTo>
                    <a:pt x="425343" y="0"/>
                  </a:lnTo>
                  <a:lnTo>
                    <a:pt x="881065" y="530693"/>
                  </a:lnTo>
                  <a:lnTo>
                    <a:pt x="0" y="53069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等腰三角形 2"/>
            <p:cNvSpPr/>
            <p:nvPr/>
          </p:nvSpPr>
          <p:spPr>
            <a:xfrm rot="5400000">
              <a:off x="133617" y="449333"/>
              <a:ext cx="363760" cy="219104"/>
            </a:xfrm>
            <a:custGeom>
              <a:avLst/>
              <a:gdLst>
                <a:gd name="connsiteX0" fmla="*/ 0 w 881065"/>
                <a:gd name="connsiteY0" fmla="*/ 835493 h 835493"/>
                <a:gd name="connsiteX1" fmla="*/ 425343 w 881065"/>
                <a:gd name="connsiteY1" fmla="*/ 0 h 835493"/>
                <a:gd name="connsiteX2" fmla="*/ 881065 w 881065"/>
                <a:gd name="connsiteY2" fmla="*/ 835493 h 835493"/>
                <a:gd name="connsiteX3" fmla="*/ 0 w 881065"/>
                <a:gd name="connsiteY3" fmla="*/ 835493 h 835493"/>
                <a:gd name="connsiteX0" fmla="*/ 0 w 881065"/>
                <a:gd name="connsiteY0" fmla="*/ 530693 h 530693"/>
                <a:gd name="connsiteX1" fmla="*/ 425343 w 881065"/>
                <a:gd name="connsiteY1" fmla="*/ 0 h 530693"/>
                <a:gd name="connsiteX2" fmla="*/ 881065 w 881065"/>
                <a:gd name="connsiteY2" fmla="*/ 530693 h 530693"/>
                <a:gd name="connsiteX3" fmla="*/ 0 w 881065"/>
                <a:gd name="connsiteY3" fmla="*/ 530693 h 530693"/>
              </a:gdLst>
              <a:ahLst/>
              <a:cxnLst>
                <a:cxn ang="0">
                  <a:pos x="connsiteX0" y="connsiteY0"/>
                </a:cxn>
                <a:cxn ang="0">
                  <a:pos x="connsiteX1" y="connsiteY1"/>
                </a:cxn>
                <a:cxn ang="0">
                  <a:pos x="connsiteX2" y="connsiteY2"/>
                </a:cxn>
                <a:cxn ang="0">
                  <a:pos x="connsiteX3" y="connsiteY3"/>
                </a:cxn>
              </a:cxnLst>
              <a:rect l="l" t="t" r="r" b="b"/>
              <a:pathLst>
                <a:path w="881065" h="530693">
                  <a:moveTo>
                    <a:pt x="0" y="530693"/>
                  </a:moveTo>
                  <a:lnTo>
                    <a:pt x="425343" y="0"/>
                  </a:lnTo>
                  <a:lnTo>
                    <a:pt x="881065" y="530693"/>
                  </a:lnTo>
                  <a:lnTo>
                    <a:pt x="0" y="53069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 name="等腰三角形 2"/>
            <p:cNvSpPr/>
            <p:nvPr/>
          </p:nvSpPr>
          <p:spPr>
            <a:xfrm rot="5400000">
              <a:off x="-146147" y="843786"/>
              <a:ext cx="712956" cy="429435"/>
            </a:xfrm>
            <a:custGeom>
              <a:avLst/>
              <a:gdLst>
                <a:gd name="connsiteX0" fmla="*/ 0 w 881065"/>
                <a:gd name="connsiteY0" fmla="*/ 835493 h 835493"/>
                <a:gd name="connsiteX1" fmla="*/ 425343 w 881065"/>
                <a:gd name="connsiteY1" fmla="*/ 0 h 835493"/>
                <a:gd name="connsiteX2" fmla="*/ 881065 w 881065"/>
                <a:gd name="connsiteY2" fmla="*/ 835493 h 835493"/>
                <a:gd name="connsiteX3" fmla="*/ 0 w 881065"/>
                <a:gd name="connsiteY3" fmla="*/ 835493 h 835493"/>
                <a:gd name="connsiteX0" fmla="*/ 0 w 881065"/>
                <a:gd name="connsiteY0" fmla="*/ 530693 h 530693"/>
                <a:gd name="connsiteX1" fmla="*/ 425343 w 881065"/>
                <a:gd name="connsiteY1" fmla="*/ 0 h 530693"/>
                <a:gd name="connsiteX2" fmla="*/ 881065 w 881065"/>
                <a:gd name="connsiteY2" fmla="*/ 530693 h 530693"/>
                <a:gd name="connsiteX3" fmla="*/ 0 w 881065"/>
                <a:gd name="connsiteY3" fmla="*/ 530693 h 530693"/>
              </a:gdLst>
              <a:ahLst/>
              <a:cxnLst>
                <a:cxn ang="0">
                  <a:pos x="connsiteX0" y="connsiteY0"/>
                </a:cxn>
                <a:cxn ang="0">
                  <a:pos x="connsiteX1" y="connsiteY1"/>
                </a:cxn>
                <a:cxn ang="0">
                  <a:pos x="connsiteX2" y="connsiteY2"/>
                </a:cxn>
                <a:cxn ang="0">
                  <a:pos x="connsiteX3" y="connsiteY3"/>
                </a:cxn>
              </a:cxnLst>
              <a:rect l="l" t="t" r="r" b="b"/>
              <a:pathLst>
                <a:path w="881065" h="530693">
                  <a:moveTo>
                    <a:pt x="0" y="530693"/>
                  </a:moveTo>
                  <a:lnTo>
                    <a:pt x="425343" y="0"/>
                  </a:lnTo>
                  <a:lnTo>
                    <a:pt x="881065" y="530693"/>
                  </a:lnTo>
                  <a:lnTo>
                    <a:pt x="0" y="53069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13" name="文字方塊 12"/>
          <p:cNvSpPr txBox="1"/>
          <p:nvPr/>
        </p:nvSpPr>
        <p:spPr>
          <a:xfrm>
            <a:off x="627017" y="561703"/>
            <a:ext cx="13072654" cy="830997"/>
          </a:xfrm>
          <a:prstGeom prst="rect">
            <a:avLst/>
          </a:prstGeom>
          <a:noFill/>
        </p:spPr>
        <p:txBody>
          <a:bodyPr wrap="square" rtlCol="0">
            <a:spAutoFit/>
          </a:bodyPr>
          <a:lstStyle/>
          <a:p>
            <a:r>
              <a:rPr lang="en-US" altLang="zh-TW" sz="4800" dirty="0">
                <a:solidFill>
                  <a:prstClr val="black"/>
                </a:solidFill>
                <a:latin typeface="微軟正黑體" panose="020B0604030504040204" pitchFamily="34" charset="-120"/>
                <a:ea typeface="微軟正黑體" panose="020B0604030504040204" pitchFamily="34" charset="-120"/>
              </a:rPr>
              <a:t>Methods</a:t>
            </a:r>
            <a:endParaRPr lang="zh-TW" altLang="en-US" sz="4800" dirty="0">
              <a:solidFill>
                <a:prstClr val="black"/>
              </a:solidFill>
              <a:latin typeface="微軟正黑體" panose="020B0604030504040204" pitchFamily="34" charset="-120"/>
              <a:ea typeface="微軟正黑體" panose="020B0604030504040204" pitchFamily="34" charset="-120"/>
            </a:endParaRPr>
          </a:p>
        </p:txBody>
      </p:sp>
      <p:sp>
        <p:nvSpPr>
          <p:cNvPr id="27" name="矩形 26"/>
          <p:cNvSpPr/>
          <p:nvPr/>
        </p:nvSpPr>
        <p:spPr>
          <a:xfrm>
            <a:off x="281498" y="1679987"/>
            <a:ext cx="2181497" cy="523220"/>
          </a:xfrm>
          <a:prstGeom prst="rect">
            <a:avLst/>
          </a:prstGeom>
        </p:spPr>
        <p:txBody>
          <a:bodyPr wrap="square">
            <a:spAutoFit/>
          </a:bodyPr>
          <a:lstStyle/>
          <a:p>
            <a:r>
              <a:rPr lang="en-US" altLang="zh-TW" sz="2800" b="1" dirty="0">
                <a:latin typeface="微軟正黑體" panose="020B0604030504040204" pitchFamily="34" charset="-120"/>
                <a:ea typeface="微軟正黑體" panose="020B0604030504040204" pitchFamily="34" charset="-120"/>
              </a:rPr>
              <a:t>Apparatus</a:t>
            </a:r>
            <a:endParaRPr lang="zh-TW" altLang="en-US" sz="2800" b="1" dirty="0">
              <a:latin typeface="微軟正黑體" panose="020B0604030504040204" pitchFamily="34" charset="-120"/>
              <a:ea typeface="微軟正黑體" panose="020B0604030504040204" pitchFamily="34" charset="-120"/>
            </a:endParaRPr>
          </a:p>
        </p:txBody>
      </p:sp>
      <p:sp>
        <p:nvSpPr>
          <p:cNvPr id="18" name="矩形 17"/>
          <p:cNvSpPr/>
          <p:nvPr/>
        </p:nvSpPr>
        <p:spPr>
          <a:xfrm>
            <a:off x="489840" y="2316354"/>
            <a:ext cx="10778921" cy="607602"/>
          </a:xfrm>
          <a:prstGeom prst="rect">
            <a:avLst/>
          </a:prstGeom>
        </p:spPr>
        <p:txBody>
          <a:bodyPr wrap="square">
            <a:spAutoFit/>
          </a:bodyPr>
          <a:lstStyle/>
          <a:p>
            <a:pPr marL="457200" indent="-457200">
              <a:lnSpc>
                <a:spcPts val="4500"/>
              </a:lnSpc>
              <a:buFont typeface="Arial" panose="020B0604020202020204" pitchFamily="34" charset="0"/>
              <a:buChar char="•"/>
            </a:pPr>
            <a:r>
              <a:rPr lang="zh-TW" altLang="en-US" sz="2800" b="1" dirty="0">
                <a:solidFill>
                  <a:prstClr val="black"/>
                </a:solidFill>
                <a:latin typeface="微軟正黑體" panose="020B0604030504040204" pitchFamily="34" charset="-120"/>
                <a:ea typeface="微軟正黑體" panose="020B0604030504040204" pitchFamily="34" charset="-120"/>
              </a:rPr>
              <a:t>使用</a:t>
            </a:r>
            <a:r>
              <a:rPr lang="en-US" altLang="zh-TW" sz="2800" b="1" dirty="0">
                <a:solidFill>
                  <a:prstClr val="black"/>
                </a:solidFill>
                <a:latin typeface="微軟正黑體" panose="020B0604030504040204" pitchFamily="34" charset="-120"/>
                <a:ea typeface="微軟正黑體" panose="020B0604030504040204" pitchFamily="34" charset="-120"/>
              </a:rPr>
              <a:t>Microsoft Windows XP</a:t>
            </a:r>
            <a:r>
              <a:rPr lang="zh-TW" altLang="en-US" sz="2800" b="1" dirty="0">
                <a:solidFill>
                  <a:prstClr val="black"/>
                </a:solidFill>
                <a:latin typeface="微軟正黑體" panose="020B0604030504040204" pitchFamily="34" charset="-120"/>
                <a:ea typeface="微軟正黑體" panose="020B0604030504040204" pitchFamily="34" charset="-120"/>
              </a:rPr>
              <a:t>的便攜式電腦，介紹培訓計畫</a:t>
            </a:r>
            <a:endParaRPr lang="en-US" altLang="zh-TW" sz="2800" b="1" dirty="0">
              <a:solidFill>
                <a:prstClr val="black"/>
              </a:solidFill>
              <a:latin typeface="微軟正黑體" panose="020B0604030504040204" pitchFamily="34" charset="-120"/>
              <a:ea typeface="微軟正黑體" panose="020B0604030504040204" pitchFamily="34" charset="-120"/>
            </a:endParaRPr>
          </a:p>
        </p:txBody>
      </p:sp>
      <p:sp>
        <p:nvSpPr>
          <p:cNvPr id="22" name="矩形 21">
            <a:extLst>
              <a:ext uri="{FF2B5EF4-FFF2-40B4-BE49-F238E27FC236}">
                <a16:creationId xmlns:a16="http://schemas.microsoft.com/office/drawing/2014/main" id="{014F1B62-53C0-495A-BF1F-59AE2ABB45FA}"/>
              </a:ext>
            </a:extLst>
          </p:cNvPr>
          <p:cNvSpPr/>
          <p:nvPr/>
        </p:nvSpPr>
        <p:spPr>
          <a:xfrm>
            <a:off x="425049" y="2864670"/>
            <a:ext cx="10778921" cy="607602"/>
          </a:xfrm>
          <a:prstGeom prst="rect">
            <a:avLst/>
          </a:prstGeom>
        </p:spPr>
        <p:txBody>
          <a:bodyPr wrap="square">
            <a:spAutoFit/>
          </a:bodyPr>
          <a:lstStyle/>
          <a:p>
            <a:pPr marL="457200" indent="-457200">
              <a:lnSpc>
                <a:spcPts val="4500"/>
              </a:lnSpc>
              <a:buFont typeface="微軟正黑體" panose="020B0604030504040204" pitchFamily="34" charset="-120"/>
              <a:buChar char="→"/>
            </a:pPr>
            <a:r>
              <a:rPr lang="zh-TW" altLang="en-US" sz="2800" b="1" dirty="0">
                <a:solidFill>
                  <a:prstClr val="black"/>
                </a:solidFill>
                <a:latin typeface="微軟正黑體" panose="020B0604030504040204" pitchFamily="34" charset="-120"/>
                <a:ea typeface="微軟正黑體" panose="020B0604030504040204" pitchFamily="34" charset="-120"/>
              </a:rPr>
              <a:t>使用</a:t>
            </a:r>
            <a:r>
              <a:rPr lang="en-US" altLang="zh-TW" sz="2800" b="1" dirty="0">
                <a:solidFill>
                  <a:prstClr val="black"/>
                </a:solidFill>
                <a:latin typeface="微軟正黑體" panose="020B0604030504040204" pitchFamily="34" charset="-120"/>
                <a:ea typeface="微軟正黑體" panose="020B0604030504040204" pitchFamily="34" charset="-120"/>
              </a:rPr>
              <a:t>Macromedia Director</a:t>
            </a:r>
            <a:r>
              <a:rPr lang="zh-TW" altLang="en-US" sz="2800" b="1" dirty="0">
                <a:solidFill>
                  <a:prstClr val="black"/>
                </a:solidFill>
                <a:latin typeface="微軟正黑體" panose="020B0604030504040204" pitchFamily="34" charset="-120"/>
                <a:ea typeface="微軟正黑體" panose="020B0604030504040204" pitchFamily="34" charset="-120"/>
              </a:rPr>
              <a:t>開發這個培訓計畫</a:t>
            </a:r>
            <a:endParaRPr lang="en-US" altLang="zh-TW" sz="2800" b="1" dirty="0">
              <a:solidFill>
                <a:prstClr val="black"/>
              </a:solidFill>
              <a:latin typeface="微軟正黑體" panose="020B0604030504040204" pitchFamily="34" charset="-120"/>
              <a:ea typeface="微軟正黑體" panose="020B0604030504040204" pitchFamily="34" charset="-120"/>
            </a:endParaRPr>
          </a:p>
        </p:txBody>
      </p:sp>
      <p:sp>
        <p:nvSpPr>
          <p:cNvPr id="23" name="矩形 22">
            <a:extLst>
              <a:ext uri="{FF2B5EF4-FFF2-40B4-BE49-F238E27FC236}">
                <a16:creationId xmlns:a16="http://schemas.microsoft.com/office/drawing/2014/main" id="{F637DA3F-B978-49EB-AC14-E1851966B20D}"/>
              </a:ext>
            </a:extLst>
          </p:cNvPr>
          <p:cNvSpPr/>
          <p:nvPr/>
        </p:nvSpPr>
        <p:spPr>
          <a:xfrm>
            <a:off x="489840" y="3447537"/>
            <a:ext cx="11420806" cy="1184683"/>
          </a:xfrm>
          <a:prstGeom prst="rect">
            <a:avLst/>
          </a:prstGeom>
        </p:spPr>
        <p:txBody>
          <a:bodyPr wrap="square">
            <a:spAutoFit/>
          </a:bodyPr>
          <a:lstStyle/>
          <a:p>
            <a:pPr marL="457200" indent="-457200">
              <a:lnSpc>
                <a:spcPts val="4500"/>
              </a:lnSpc>
              <a:buFont typeface="Arial" panose="020B0604020202020204" pitchFamily="34" charset="0"/>
              <a:buChar char="•"/>
            </a:pPr>
            <a:r>
              <a:rPr lang="zh-TW" altLang="en-US" sz="2800" b="1" dirty="0">
                <a:solidFill>
                  <a:prstClr val="black"/>
                </a:solidFill>
                <a:latin typeface="微軟正黑體" panose="020B0604030504040204" pitchFamily="34" charset="-120"/>
                <a:ea typeface="微軟正黑體" panose="020B0604030504040204" pitchFamily="34" charset="-120"/>
              </a:rPr>
              <a:t>便攜式輕巧的眼動儀（由美國馬薩諸塞州佩德福德的應用科學實驗室開發的</a:t>
            </a:r>
            <a:r>
              <a:rPr lang="en-US" altLang="zh-TW" sz="2800" b="1" dirty="0">
                <a:solidFill>
                  <a:prstClr val="black"/>
                </a:solidFill>
                <a:latin typeface="微軟正黑體" panose="020B0604030504040204" pitchFamily="34" charset="-120"/>
                <a:ea typeface="微軟正黑體" panose="020B0604030504040204" pitchFamily="34" charset="-120"/>
              </a:rPr>
              <a:t>Mobile Eye</a:t>
            </a:r>
            <a:r>
              <a:rPr lang="zh-TW" altLang="en-US" sz="2800" b="1" dirty="0">
                <a:solidFill>
                  <a:prstClr val="black"/>
                </a:solidFill>
                <a:latin typeface="微軟正黑體" panose="020B0604030504040204" pitchFamily="34" charset="-120"/>
                <a:ea typeface="微軟正黑體" panose="020B0604030504040204" pitchFamily="34" charset="-120"/>
              </a:rPr>
              <a:t>）</a:t>
            </a:r>
            <a:endParaRPr lang="en-US" altLang="zh-TW" sz="2800" b="1" dirty="0">
              <a:solidFill>
                <a:prstClr val="black"/>
              </a:solidFill>
              <a:latin typeface="微軟正黑體" panose="020B0604030504040204" pitchFamily="34" charset="-120"/>
              <a:ea typeface="微軟正黑體" panose="020B0604030504040204" pitchFamily="34" charset="-120"/>
            </a:endParaRPr>
          </a:p>
        </p:txBody>
      </p:sp>
      <p:sp>
        <p:nvSpPr>
          <p:cNvPr id="3" name="矩形 2">
            <a:extLst>
              <a:ext uri="{FF2B5EF4-FFF2-40B4-BE49-F238E27FC236}">
                <a16:creationId xmlns:a16="http://schemas.microsoft.com/office/drawing/2014/main" id="{EFBCC834-CC34-43DA-AF1E-2F39252C9AF1}"/>
              </a:ext>
            </a:extLst>
          </p:cNvPr>
          <p:cNvSpPr/>
          <p:nvPr/>
        </p:nvSpPr>
        <p:spPr>
          <a:xfrm>
            <a:off x="425049" y="4645507"/>
            <a:ext cx="7109639" cy="617285"/>
          </a:xfrm>
          <a:prstGeom prst="rect">
            <a:avLst/>
          </a:prstGeom>
        </p:spPr>
        <p:txBody>
          <a:bodyPr wrap="square">
            <a:spAutoFit/>
          </a:bodyPr>
          <a:lstStyle/>
          <a:p>
            <a:pPr marL="457200" indent="-457200">
              <a:lnSpc>
                <a:spcPts val="4500"/>
              </a:lnSpc>
              <a:buFont typeface="微軟正黑體" panose="020B0604030504040204" pitchFamily="34" charset="-120"/>
              <a:buChar char="→"/>
            </a:pPr>
            <a:r>
              <a:rPr lang="zh-TW" altLang="en-US" sz="2800" b="1" dirty="0">
                <a:solidFill>
                  <a:prstClr val="black"/>
                </a:solidFill>
                <a:latin typeface="微軟正黑體" panose="020B0604030504040204" pitchFamily="34" charset="-120"/>
                <a:ea typeface="微軟正黑體" panose="020B0604030504040204" pitchFamily="34" charset="-120"/>
              </a:rPr>
              <a:t>在道路行駛中收集每個駕駛員的眼動數據</a:t>
            </a:r>
          </a:p>
        </p:txBody>
      </p:sp>
      <p:sp>
        <p:nvSpPr>
          <p:cNvPr id="4" name="矩形 3">
            <a:extLst>
              <a:ext uri="{FF2B5EF4-FFF2-40B4-BE49-F238E27FC236}">
                <a16:creationId xmlns:a16="http://schemas.microsoft.com/office/drawing/2014/main" id="{3DA15D32-AF4E-46EF-B368-0A0048325A22}"/>
              </a:ext>
            </a:extLst>
          </p:cNvPr>
          <p:cNvSpPr/>
          <p:nvPr/>
        </p:nvSpPr>
        <p:spPr>
          <a:xfrm>
            <a:off x="425049" y="5296312"/>
            <a:ext cx="10983979" cy="1184683"/>
          </a:xfrm>
          <a:prstGeom prst="rect">
            <a:avLst/>
          </a:prstGeom>
        </p:spPr>
        <p:txBody>
          <a:bodyPr wrap="square">
            <a:spAutoFit/>
          </a:bodyPr>
          <a:lstStyle/>
          <a:p>
            <a:pPr marL="457200" indent="-457200">
              <a:lnSpc>
                <a:spcPts val="4500"/>
              </a:lnSpc>
              <a:buFont typeface="Arial" panose="020B0604020202020204" pitchFamily="34" charset="0"/>
              <a:buChar char="•"/>
            </a:pPr>
            <a:r>
              <a:rPr lang="zh-TW" altLang="en-US" sz="2800" b="1" dirty="0">
                <a:solidFill>
                  <a:prstClr val="black"/>
                </a:solidFill>
                <a:latin typeface="微軟正黑體" panose="020B0604030504040204" pitchFamily="34" charset="-120"/>
                <a:ea typeface="微軟正黑體" panose="020B0604030504040204" pitchFamily="34" charset="-120"/>
              </a:rPr>
              <a:t>每位參與者都駕駛著四門自動變速器的轎車（一輛</a:t>
            </a:r>
            <a:r>
              <a:rPr lang="en-US" altLang="zh-TW" sz="2800" b="1" dirty="0">
                <a:solidFill>
                  <a:prstClr val="black"/>
                </a:solidFill>
                <a:latin typeface="微軟正黑體" panose="020B0604030504040204" pitchFamily="34" charset="-120"/>
                <a:ea typeface="微軟正黑體" panose="020B0604030504040204" pitchFamily="34" charset="-120"/>
              </a:rPr>
              <a:t>2002 Chevy Prizm</a:t>
            </a:r>
            <a:r>
              <a:rPr lang="zh-TW" altLang="en-US" sz="2800" b="1" dirty="0">
                <a:solidFill>
                  <a:prstClr val="black"/>
                </a:solidFill>
                <a:latin typeface="微軟正黑體" panose="020B0604030504040204" pitchFamily="34" charset="-120"/>
                <a:ea typeface="微軟正黑體" panose="020B0604030504040204" pitchFamily="34" charset="-120"/>
              </a:rPr>
              <a:t>或一輛</a:t>
            </a:r>
            <a:r>
              <a:rPr lang="en-US" altLang="zh-TW" sz="2800" b="1" dirty="0">
                <a:solidFill>
                  <a:prstClr val="black"/>
                </a:solidFill>
                <a:latin typeface="微軟正黑體" panose="020B0604030504040204" pitchFamily="34" charset="-120"/>
                <a:ea typeface="微軟正黑體" panose="020B0604030504040204" pitchFamily="34" charset="-120"/>
              </a:rPr>
              <a:t>2000 Chevrolet Cavalier</a:t>
            </a:r>
            <a:r>
              <a:rPr lang="zh-TW" altLang="en-US" sz="2800" b="1" dirty="0">
                <a:solidFill>
                  <a:prstClr val="black"/>
                </a:solidFill>
                <a:latin typeface="微軟正黑體" panose="020B0604030504040204" pitchFamily="34" charset="-120"/>
                <a:ea typeface="微軟正黑體" panose="020B0604030504040204" pitchFamily="34" charset="-120"/>
              </a:rPr>
              <a:t>）</a:t>
            </a:r>
          </a:p>
        </p:txBody>
      </p:sp>
    </p:spTree>
    <p:extLst>
      <p:ext uri="{BB962C8B-B14F-4D97-AF65-F5344CB8AC3E}">
        <p14:creationId xmlns:p14="http://schemas.microsoft.com/office/powerpoint/2010/main" val="21589261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文字方塊 12"/>
          <p:cNvSpPr txBox="1"/>
          <p:nvPr/>
        </p:nvSpPr>
        <p:spPr>
          <a:xfrm>
            <a:off x="627017" y="561703"/>
            <a:ext cx="13072654" cy="830997"/>
          </a:xfrm>
          <a:prstGeom prst="rect">
            <a:avLst/>
          </a:prstGeom>
          <a:noFill/>
        </p:spPr>
        <p:txBody>
          <a:bodyPr wrap="square" rtlCol="0">
            <a:spAutoFit/>
          </a:bodyPr>
          <a:lstStyle/>
          <a:p>
            <a:r>
              <a:rPr lang="en-US" altLang="zh-TW" sz="4800" dirty="0">
                <a:solidFill>
                  <a:prstClr val="black"/>
                </a:solidFill>
                <a:latin typeface="微軟正黑體" panose="020B0604030504040204" pitchFamily="34" charset="-120"/>
                <a:ea typeface="微軟正黑體" panose="020B0604030504040204" pitchFamily="34" charset="-120"/>
              </a:rPr>
              <a:t>Methods</a:t>
            </a:r>
            <a:endParaRPr lang="zh-TW" altLang="en-US" sz="4800" dirty="0">
              <a:solidFill>
                <a:prstClr val="black"/>
              </a:solidFill>
              <a:latin typeface="微軟正黑體" panose="020B0604030504040204" pitchFamily="34" charset="-120"/>
              <a:ea typeface="微軟正黑體" panose="020B0604030504040204" pitchFamily="34" charset="-120"/>
            </a:endParaRPr>
          </a:p>
        </p:txBody>
      </p:sp>
      <p:grpSp>
        <p:nvGrpSpPr>
          <p:cNvPr id="14" name="组合 5"/>
          <p:cNvGrpSpPr/>
          <p:nvPr/>
        </p:nvGrpSpPr>
        <p:grpSpPr>
          <a:xfrm>
            <a:off x="-4387" y="-10931"/>
            <a:ext cx="429436" cy="1425913"/>
            <a:chOff x="-4387" y="-10931"/>
            <a:chExt cx="429436" cy="1425913"/>
          </a:xfrm>
        </p:grpSpPr>
        <p:sp>
          <p:nvSpPr>
            <p:cNvPr id="15" name="等腰三角形 2"/>
            <p:cNvSpPr/>
            <p:nvPr/>
          </p:nvSpPr>
          <p:spPr>
            <a:xfrm rot="5400000">
              <a:off x="-84838" y="73907"/>
              <a:ext cx="426676" cy="257000"/>
            </a:xfrm>
            <a:custGeom>
              <a:avLst/>
              <a:gdLst>
                <a:gd name="connsiteX0" fmla="*/ 0 w 881065"/>
                <a:gd name="connsiteY0" fmla="*/ 835493 h 835493"/>
                <a:gd name="connsiteX1" fmla="*/ 425343 w 881065"/>
                <a:gd name="connsiteY1" fmla="*/ 0 h 835493"/>
                <a:gd name="connsiteX2" fmla="*/ 881065 w 881065"/>
                <a:gd name="connsiteY2" fmla="*/ 835493 h 835493"/>
                <a:gd name="connsiteX3" fmla="*/ 0 w 881065"/>
                <a:gd name="connsiteY3" fmla="*/ 835493 h 835493"/>
                <a:gd name="connsiteX0" fmla="*/ 0 w 881065"/>
                <a:gd name="connsiteY0" fmla="*/ 530693 h 530693"/>
                <a:gd name="connsiteX1" fmla="*/ 425343 w 881065"/>
                <a:gd name="connsiteY1" fmla="*/ 0 h 530693"/>
                <a:gd name="connsiteX2" fmla="*/ 881065 w 881065"/>
                <a:gd name="connsiteY2" fmla="*/ 530693 h 530693"/>
                <a:gd name="connsiteX3" fmla="*/ 0 w 881065"/>
                <a:gd name="connsiteY3" fmla="*/ 530693 h 530693"/>
              </a:gdLst>
              <a:ahLst/>
              <a:cxnLst>
                <a:cxn ang="0">
                  <a:pos x="connsiteX0" y="connsiteY0"/>
                </a:cxn>
                <a:cxn ang="0">
                  <a:pos x="connsiteX1" y="connsiteY1"/>
                </a:cxn>
                <a:cxn ang="0">
                  <a:pos x="connsiteX2" y="connsiteY2"/>
                </a:cxn>
                <a:cxn ang="0">
                  <a:pos x="connsiteX3" y="connsiteY3"/>
                </a:cxn>
              </a:cxnLst>
              <a:rect l="l" t="t" r="r" b="b"/>
              <a:pathLst>
                <a:path w="881065" h="530693">
                  <a:moveTo>
                    <a:pt x="0" y="530693"/>
                  </a:moveTo>
                  <a:lnTo>
                    <a:pt x="425343" y="0"/>
                  </a:lnTo>
                  <a:lnTo>
                    <a:pt x="881065" y="530693"/>
                  </a:lnTo>
                  <a:lnTo>
                    <a:pt x="0" y="53069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等腰三角形 2"/>
            <p:cNvSpPr/>
            <p:nvPr/>
          </p:nvSpPr>
          <p:spPr>
            <a:xfrm rot="5400000">
              <a:off x="133617" y="449333"/>
              <a:ext cx="363760" cy="219104"/>
            </a:xfrm>
            <a:custGeom>
              <a:avLst/>
              <a:gdLst>
                <a:gd name="connsiteX0" fmla="*/ 0 w 881065"/>
                <a:gd name="connsiteY0" fmla="*/ 835493 h 835493"/>
                <a:gd name="connsiteX1" fmla="*/ 425343 w 881065"/>
                <a:gd name="connsiteY1" fmla="*/ 0 h 835493"/>
                <a:gd name="connsiteX2" fmla="*/ 881065 w 881065"/>
                <a:gd name="connsiteY2" fmla="*/ 835493 h 835493"/>
                <a:gd name="connsiteX3" fmla="*/ 0 w 881065"/>
                <a:gd name="connsiteY3" fmla="*/ 835493 h 835493"/>
                <a:gd name="connsiteX0" fmla="*/ 0 w 881065"/>
                <a:gd name="connsiteY0" fmla="*/ 530693 h 530693"/>
                <a:gd name="connsiteX1" fmla="*/ 425343 w 881065"/>
                <a:gd name="connsiteY1" fmla="*/ 0 h 530693"/>
                <a:gd name="connsiteX2" fmla="*/ 881065 w 881065"/>
                <a:gd name="connsiteY2" fmla="*/ 530693 h 530693"/>
                <a:gd name="connsiteX3" fmla="*/ 0 w 881065"/>
                <a:gd name="connsiteY3" fmla="*/ 530693 h 530693"/>
              </a:gdLst>
              <a:ahLst/>
              <a:cxnLst>
                <a:cxn ang="0">
                  <a:pos x="connsiteX0" y="connsiteY0"/>
                </a:cxn>
                <a:cxn ang="0">
                  <a:pos x="connsiteX1" y="connsiteY1"/>
                </a:cxn>
                <a:cxn ang="0">
                  <a:pos x="connsiteX2" y="connsiteY2"/>
                </a:cxn>
                <a:cxn ang="0">
                  <a:pos x="connsiteX3" y="connsiteY3"/>
                </a:cxn>
              </a:cxnLst>
              <a:rect l="l" t="t" r="r" b="b"/>
              <a:pathLst>
                <a:path w="881065" h="530693">
                  <a:moveTo>
                    <a:pt x="0" y="530693"/>
                  </a:moveTo>
                  <a:lnTo>
                    <a:pt x="425343" y="0"/>
                  </a:lnTo>
                  <a:lnTo>
                    <a:pt x="881065" y="530693"/>
                  </a:lnTo>
                  <a:lnTo>
                    <a:pt x="0" y="53069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 name="等腰三角形 2"/>
            <p:cNvSpPr/>
            <p:nvPr/>
          </p:nvSpPr>
          <p:spPr>
            <a:xfrm rot="5400000">
              <a:off x="-146147" y="843786"/>
              <a:ext cx="712956" cy="429435"/>
            </a:xfrm>
            <a:custGeom>
              <a:avLst/>
              <a:gdLst>
                <a:gd name="connsiteX0" fmla="*/ 0 w 881065"/>
                <a:gd name="connsiteY0" fmla="*/ 835493 h 835493"/>
                <a:gd name="connsiteX1" fmla="*/ 425343 w 881065"/>
                <a:gd name="connsiteY1" fmla="*/ 0 h 835493"/>
                <a:gd name="connsiteX2" fmla="*/ 881065 w 881065"/>
                <a:gd name="connsiteY2" fmla="*/ 835493 h 835493"/>
                <a:gd name="connsiteX3" fmla="*/ 0 w 881065"/>
                <a:gd name="connsiteY3" fmla="*/ 835493 h 835493"/>
                <a:gd name="connsiteX0" fmla="*/ 0 w 881065"/>
                <a:gd name="connsiteY0" fmla="*/ 530693 h 530693"/>
                <a:gd name="connsiteX1" fmla="*/ 425343 w 881065"/>
                <a:gd name="connsiteY1" fmla="*/ 0 h 530693"/>
                <a:gd name="connsiteX2" fmla="*/ 881065 w 881065"/>
                <a:gd name="connsiteY2" fmla="*/ 530693 h 530693"/>
                <a:gd name="connsiteX3" fmla="*/ 0 w 881065"/>
                <a:gd name="connsiteY3" fmla="*/ 530693 h 530693"/>
              </a:gdLst>
              <a:ahLst/>
              <a:cxnLst>
                <a:cxn ang="0">
                  <a:pos x="connsiteX0" y="connsiteY0"/>
                </a:cxn>
                <a:cxn ang="0">
                  <a:pos x="connsiteX1" y="connsiteY1"/>
                </a:cxn>
                <a:cxn ang="0">
                  <a:pos x="connsiteX2" y="connsiteY2"/>
                </a:cxn>
                <a:cxn ang="0">
                  <a:pos x="connsiteX3" y="connsiteY3"/>
                </a:cxn>
              </a:cxnLst>
              <a:rect l="l" t="t" r="r" b="b"/>
              <a:pathLst>
                <a:path w="881065" h="530693">
                  <a:moveTo>
                    <a:pt x="0" y="530693"/>
                  </a:moveTo>
                  <a:lnTo>
                    <a:pt x="425343" y="0"/>
                  </a:lnTo>
                  <a:lnTo>
                    <a:pt x="881065" y="530693"/>
                  </a:lnTo>
                  <a:lnTo>
                    <a:pt x="0" y="53069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18" name="矩形 17">
            <a:extLst>
              <a:ext uri="{FF2B5EF4-FFF2-40B4-BE49-F238E27FC236}">
                <a16:creationId xmlns:a16="http://schemas.microsoft.com/office/drawing/2014/main" id="{3C2A801C-082D-4ABC-9668-A1CA0D12718D}"/>
              </a:ext>
            </a:extLst>
          </p:cNvPr>
          <p:cNvSpPr/>
          <p:nvPr/>
        </p:nvSpPr>
        <p:spPr>
          <a:xfrm>
            <a:off x="257000" y="1491550"/>
            <a:ext cx="11548850" cy="523220"/>
          </a:xfrm>
          <a:prstGeom prst="rect">
            <a:avLst/>
          </a:prstGeom>
        </p:spPr>
        <p:txBody>
          <a:bodyPr wrap="square">
            <a:spAutoFit/>
          </a:bodyPr>
          <a:lstStyle/>
          <a:p>
            <a:pPr lvl="0"/>
            <a:r>
              <a:rPr lang="zh-TW" altLang="en-US" sz="2800" b="1" dirty="0">
                <a:solidFill>
                  <a:prstClr val="black"/>
                </a:solidFill>
                <a:latin typeface="微軟正黑體" panose="020B0604030504040204" pitchFamily="34" charset="-120"/>
                <a:ea typeface="微軟正黑體" panose="020B0604030504040204" pitchFamily="34" charset="-120"/>
              </a:rPr>
              <a:t>訓練組</a:t>
            </a:r>
            <a:endParaRPr lang="en-US" altLang="zh-TW" sz="2800" b="1" dirty="0">
              <a:solidFill>
                <a:prstClr val="black"/>
              </a:solidFill>
              <a:latin typeface="微軟正黑體" panose="020B0604030504040204" pitchFamily="34" charset="-120"/>
              <a:ea typeface="微軟正黑體" panose="020B0604030504040204" pitchFamily="34" charset="-120"/>
            </a:endParaRPr>
          </a:p>
        </p:txBody>
      </p:sp>
      <p:sp>
        <p:nvSpPr>
          <p:cNvPr id="20" name="矩形 19">
            <a:extLst>
              <a:ext uri="{FF2B5EF4-FFF2-40B4-BE49-F238E27FC236}">
                <a16:creationId xmlns:a16="http://schemas.microsoft.com/office/drawing/2014/main" id="{50C365C2-DF98-4760-98DC-0980EE32D89A}"/>
              </a:ext>
            </a:extLst>
          </p:cNvPr>
          <p:cNvSpPr/>
          <p:nvPr/>
        </p:nvSpPr>
        <p:spPr>
          <a:xfrm>
            <a:off x="257000" y="2131503"/>
            <a:ext cx="10967260" cy="523220"/>
          </a:xfrm>
          <a:prstGeom prst="rect">
            <a:avLst/>
          </a:prstGeom>
        </p:spPr>
        <p:txBody>
          <a:bodyPr wrap="square">
            <a:spAutoFit/>
          </a:bodyPr>
          <a:lstStyle/>
          <a:p>
            <a:pPr marL="457200" indent="-457200">
              <a:buFont typeface="Arial" panose="020B0604020202020204" pitchFamily="34" charset="0"/>
              <a:buChar char="•"/>
            </a:pPr>
            <a:r>
              <a:rPr lang="zh-TW" altLang="en-US" sz="2800" b="1" dirty="0">
                <a:latin typeface="微軟正黑體" panose="020B0604030504040204" pitchFamily="34" charset="-120"/>
                <a:ea typeface="微軟正黑體" panose="020B0604030504040204" pitchFamily="34" charset="-120"/>
              </a:rPr>
              <a:t>使用在阿默斯特馬薩諸塞大學開發的</a:t>
            </a:r>
            <a:r>
              <a:rPr lang="en-US" altLang="zh-TW" sz="2800" b="1" dirty="0">
                <a:latin typeface="微軟正黑體" panose="020B0604030504040204" pitchFamily="34" charset="-120"/>
                <a:ea typeface="微軟正黑體" panose="020B0604030504040204" pitchFamily="34" charset="-120"/>
              </a:rPr>
              <a:t>RAPT</a:t>
            </a:r>
            <a:r>
              <a:rPr lang="zh-TW" altLang="en-US" sz="2800" b="1" dirty="0">
                <a:latin typeface="微軟正黑體" panose="020B0604030504040204" pitchFamily="34" charset="-120"/>
                <a:ea typeface="微軟正黑體" panose="020B0604030504040204" pitchFamily="34" charset="-120"/>
              </a:rPr>
              <a:t>程序在</a:t>
            </a:r>
            <a:r>
              <a:rPr lang="en-US" altLang="zh-TW" sz="2800" b="1" dirty="0">
                <a:latin typeface="微軟正黑體" panose="020B0604030504040204" pitchFamily="34" charset="-120"/>
                <a:ea typeface="微軟正黑體" panose="020B0604030504040204" pitchFamily="34" charset="-120"/>
              </a:rPr>
              <a:t>PC</a:t>
            </a:r>
            <a:r>
              <a:rPr lang="zh-TW" altLang="en-US" sz="2800" b="1" dirty="0">
                <a:latin typeface="微軟正黑體" panose="020B0604030504040204" pitchFamily="34" charset="-120"/>
                <a:ea typeface="微軟正黑體" panose="020B0604030504040204" pitchFamily="34" charset="-120"/>
              </a:rPr>
              <a:t>上進行了培訓</a:t>
            </a:r>
            <a:endParaRPr lang="en-US" altLang="zh-TW" sz="2800" b="1" dirty="0">
              <a:latin typeface="微軟正黑體" panose="020B0604030504040204" pitchFamily="34" charset="-120"/>
              <a:ea typeface="微軟正黑體" panose="020B0604030504040204" pitchFamily="34" charset="-120"/>
            </a:endParaRPr>
          </a:p>
        </p:txBody>
      </p:sp>
      <p:sp>
        <p:nvSpPr>
          <p:cNvPr id="21" name="矩形 20">
            <a:extLst>
              <a:ext uri="{FF2B5EF4-FFF2-40B4-BE49-F238E27FC236}">
                <a16:creationId xmlns:a16="http://schemas.microsoft.com/office/drawing/2014/main" id="{F3184DE7-B4A0-4942-8430-C367186855A3}"/>
              </a:ext>
            </a:extLst>
          </p:cNvPr>
          <p:cNvSpPr/>
          <p:nvPr/>
        </p:nvSpPr>
        <p:spPr>
          <a:xfrm>
            <a:off x="315497" y="3202343"/>
            <a:ext cx="11249286" cy="523220"/>
          </a:xfrm>
          <a:prstGeom prst="rect">
            <a:avLst/>
          </a:prstGeom>
        </p:spPr>
        <p:txBody>
          <a:bodyPr wrap="square">
            <a:spAutoFit/>
          </a:bodyPr>
          <a:lstStyle/>
          <a:p>
            <a:pPr marL="457200" indent="-457200">
              <a:buFont typeface="Arial" panose="020B0604020202020204" pitchFamily="34" charset="0"/>
              <a:buChar char="•"/>
            </a:pPr>
            <a:r>
              <a:rPr lang="zh-TW" altLang="en-US" sz="2800" b="1" dirty="0">
                <a:latin typeface="微軟正黑體" panose="020B0604030504040204" pitchFamily="34" charset="-120"/>
                <a:ea typeface="微軟正黑體" panose="020B0604030504040204" pitchFamily="34" charset="-120"/>
              </a:rPr>
              <a:t>第一版（</a:t>
            </a:r>
            <a:r>
              <a:rPr lang="en-US" altLang="zh-TW" sz="2800" b="1" dirty="0">
                <a:latin typeface="微軟正黑體" panose="020B0604030504040204" pitchFamily="34" charset="-120"/>
                <a:ea typeface="微軟正黑體" panose="020B0604030504040204" pitchFamily="34" charset="-120"/>
              </a:rPr>
              <a:t>RAPT-1</a:t>
            </a:r>
            <a:r>
              <a:rPr lang="zh-TW" altLang="en-US" sz="2800" b="1" dirty="0">
                <a:latin typeface="微軟正黑體" panose="020B0604030504040204" pitchFamily="34" charset="-120"/>
                <a:ea typeface="微軟正黑體" panose="020B0604030504040204" pitchFamily="34" charset="-120"/>
              </a:rPr>
              <a:t>）</a:t>
            </a:r>
            <a:r>
              <a:rPr lang="en-US" altLang="zh-TW" sz="2800" b="1" dirty="0">
                <a:latin typeface="微軟正黑體" panose="020B0604030504040204" pitchFamily="34" charset="-120"/>
                <a:ea typeface="微軟正黑體" panose="020B0604030504040204" pitchFamily="34" charset="-120"/>
              </a:rPr>
              <a:t>( Fisher et al. ,2004) (</a:t>
            </a:r>
            <a:r>
              <a:rPr lang="en-US" altLang="zh-TW" sz="2800" b="1" dirty="0" err="1">
                <a:latin typeface="微軟正黑體" panose="020B0604030504040204" pitchFamily="34" charset="-120"/>
                <a:ea typeface="微軟正黑體" panose="020B0604030504040204" pitchFamily="34" charset="-120"/>
              </a:rPr>
              <a:t>Pollatsek</a:t>
            </a:r>
            <a:r>
              <a:rPr lang="en-US" altLang="zh-TW" sz="2800" b="1" dirty="0">
                <a:latin typeface="微軟正黑體" panose="020B0604030504040204" pitchFamily="34" charset="-120"/>
                <a:ea typeface="微軟正黑體" panose="020B0604030504040204" pitchFamily="34" charset="-120"/>
              </a:rPr>
              <a:t> et al. ,2006b) </a:t>
            </a:r>
          </a:p>
        </p:txBody>
      </p:sp>
      <p:sp>
        <p:nvSpPr>
          <p:cNvPr id="11" name="矩形 10">
            <a:extLst>
              <a:ext uri="{FF2B5EF4-FFF2-40B4-BE49-F238E27FC236}">
                <a16:creationId xmlns:a16="http://schemas.microsoft.com/office/drawing/2014/main" id="{34843F9C-6070-4510-BE31-1FE022262598}"/>
              </a:ext>
            </a:extLst>
          </p:cNvPr>
          <p:cNvSpPr/>
          <p:nvPr/>
        </p:nvSpPr>
        <p:spPr>
          <a:xfrm>
            <a:off x="315497" y="3842296"/>
            <a:ext cx="11249286" cy="523220"/>
          </a:xfrm>
          <a:prstGeom prst="rect">
            <a:avLst/>
          </a:prstGeom>
        </p:spPr>
        <p:txBody>
          <a:bodyPr wrap="square">
            <a:spAutoFit/>
          </a:bodyPr>
          <a:lstStyle/>
          <a:p>
            <a:pPr marL="457200" indent="-457200">
              <a:buFont typeface="Arial" panose="020B0604020202020204" pitchFamily="34" charset="0"/>
              <a:buChar char="•"/>
            </a:pPr>
            <a:r>
              <a:rPr lang="zh-TW" altLang="en-US" sz="2800" b="1" dirty="0">
                <a:latin typeface="微軟正黑體" panose="020B0604030504040204" pitchFamily="34" charset="-120"/>
                <a:ea typeface="微軟正黑體" panose="020B0604030504040204" pitchFamily="34" charset="-120"/>
              </a:rPr>
              <a:t>第二版（</a:t>
            </a:r>
            <a:r>
              <a:rPr lang="en-US" altLang="zh-TW" sz="2800" b="1" dirty="0">
                <a:latin typeface="微軟正黑體" panose="020B0604030504040204" pitchFamily="34" charset="-120"/>
                <a:ea typeface="微軟正黑體" panose="020B0604030504040204" pitchFamily="34" charset="-120"/>
              </a:rPr>
              <a:t>RAPT-2</a:t>
            </a:r>
            <a:r>
              <a:rPr lang="zh-TW" altLang="en-US" sz="2800" b="1" dirty="0">
                <a:latin typeface="微軟正黑體" panose="020B0604030504040204" pitchFamily="34" charset="-120"/>
                <a:ea typeface="微軟正黑體" panose="020B0604030504040204" pitchFamily="34" charset="-120"/>
              </a:rPr>
              <a:t>）</a:t>
            </a:r>
            <a:r>
              <a:rPr lang="en-US" altLang="zh-TW" sz="2800" b="1" dirty="0">
                <a:latin typeface="微軟正黑體" panose="020B0604030504040204" pitchFamily="34" charset="-120"/>
                <a:ea typeface="微軟正黑體" panose="020B0604030504040204" pitchFamily="34" charset="-120"/>
              </a:rPr>
              <a:t> (Pradhan et al. ,2005b; 2006a)</a:t>
            </a:r>
          </a:p>
        </p:txBody>
      </p:sp>
      <p:sp>
        <p:nvSpPr>
          <p:cNvPr id="12" name="矩形 11">
            <a:extLst>
              <a:ext uri="{FF2B5EF4-FFF2-40B4-BE49-F238E27FC236}">
                <a16:creationId xmlns:a16="http://schemas.microsoft.com/office/drawing/2014/main" id="{8A1EC7AC-AA2C-4FAE-9006-EC99E606ED52}"/>
              </a:ext>
            </a:extLst>
          </p:cNvPr>
          <p:cNvSpPr/>
          <p:nvPr/>
        </p:nvSpPr>
        <p:spPr>
          <a:xfrm>
            <a:off x="315497" y="4482249"/>
            <a:ext cx="11249286" cy="523220"/>
          </a:xfrm>
          <a:prstGeom prst="rect">
            <a:avLst/>
          </a:prstGeom>
        </p:spPr>
        <p:txBody>
          <a:bodyPr wrap="square">
            <a:spAutoFit/>
          </a:bodyPr>
          <a:lstStyle/>
          <a:p>
            <a:pPr marL="457200" indent="-457200">
              <a:buFont typeface="Arial" panose="020B0604020202020204" pitchFamily="34" charset="0"/>
              <a:buChar char="•"/>
            </a:pPr>
            <a:r>
              <a:rPr lang="zh-TW" altLang="en-US" sz="2800" b="1" dirty="0">
                <a:latin typeface="微軟正黑體" panose="020B0604030504040204" pitchFamily="34" charset="-120"/>
                <a:ea typeface="微軟正黑體" panose="020B0604030504040204" pitchFamily="34" charset="-120"/>
              </a:rPr>
              <a:t>第三版（</a:t>
            </a:r>
            <a:r>
              <a:rPr lang="en-US" altLang="zh-TW" sz="2800" b="1" dirty="0">
                <a:latin typeface="微軟正黑體" panose="020B0604030504040204" pitchFamily="34" charset="-120"/>
                <a:ea typeface="微軟正黑體" panose="020B0604030504040204" pitchFamily="34" charset="-120"/>
              </a:rPr>
              <a:t>RAPT-3</a:t>
            </a:r>
            <a:r>
              <a:rPr lang="zh-TW" altLang="en-US" sz="2800" b="1" dirty="0">
                <a:latin typeface="微軟正黑體" panose="020B0604030504040204" pitchFamily="34" charset="-120"/>
                <a:ea typeface="微軟正黑體" panose="020B0604030504040204" pitchFamily="34" charset="-120"/>
              </a:rPr>
              <a:t>）當前研究開發的</a:t>
            </a:r>
            <a:endParaRPr lang="en-US" altLang="zh-TW" sz="2800" b="1" dirty="0">
              <a:latin typeface="微軟正黑體" panose="020B0604030504040204" pitchFamily="34" charset="-120"/>
              <a:ea typeface="微軟正黑體" panose="020B0604030504040204" pitchFamily="34" charset="-120"/>
            </a:endParaRPr>
          </a:p>
        </p:txBody>
      </p:sp>
      <p:sp>
        <p:nvSpPr>
          <p:cNvPr id="3" name="矩形 2">
            <a:extLst>
              <a:ext uri="{FF2B5EF4-FFF2-40B4-BE49-F238E27FC236}">
                <a16:creationId xmlns:a16="http://schemas.microsoft.com/office/drawing/2014/main" id="{EE414C24-8177-4B91-830B-B911E33A6EB3}"/>
              </a:ext>
            </a:extLst>
          </p:cNvPr>
          <p:cNvSpPr/>
          <p:nvPr/>
        </p:nvSpPr>
        <p:spPr>
          <a:xfrm>
            <a:off x="797170" y="5122202"/>
            <a:ext cx="9941168" cy="954107"/>
          </a:xfrm>
          <a:prstGeom prst="rect">
            <a:avLst/>
          </a:prstGeom>
        </p:spPr>
        <p:txBody>
          <a:bodyPr wrap="square">
            <a:spAutoFit/>
          </a:bodyPr>
          <a:lstStyle/>
          <a:p>
            <a:pPr marL="457200" indent="-457200">
              <a:buFont typeface="微軟正黑體" panose="020B0604030504040204" pitchFamily="34" charset="-120"/>
              <a:buChar char="→"/>
            </a:pPr>
            <a:r>
              <a:rPr lang="zh-TW" altLang="en-US" sz="2800" b="1" dirty="0">
                <a:latin typeface="微軟正黑體" panose="020B0604030504040204" pitchFamily="34" charset="-120"/>
                <a:ea typeface="微軟正黑體" panose="020B0604030504040204" pitchFamily="34" charset="-120"/>
              </a:rPr>
              <a:t>目的在說明危險情況的不同類別（但沒有明顯的危險信號），且訓練駕駛員將注意力集中在關鍵區域上</a:t>
            </a:r>
          </a:p>
        </p:txBody>
      </p:sp>
    </p:spTree>
    <p:extLst>
      <p:ext uri="{BB962C8B-B14F-4D97-AF65-F5344CB8AC3E}">
        <p14:creationId xmlns:p14="http://schemas.microsoft.com/office/powerpoint/2010/main" val="35129545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文字方塊 12"/>
          <p:cNvSpPr txBox="1"/>
          <p:nvPr/>
        </p:nvSpPr>
        <p:spPr>
          <a:xfrm>
            <a:off x="627017" y="561703"/>
            <a:ext cx="13072654" cy="830997"/>
          </a:xfrm>
          <a:prstGeom prst="rect">
            <a:avLst/>
          </a:prstGeom>
          <a:noFill/>
        </p:spPr>
        <p:txBody>
          <a:bodyPr wrap="square" rtlCol="0">
            <a:spAutoFit/>
          </a:bodyPr>
          <a:lstStyle/>
          <a:p>
            <a:r>
              <a:rPr lang="en-US" altLang="zh-TW" sz="4800" dirty="0">
                <a:solidFill>
                  <a:prstClr val="black"/>
                </a:solidFill>
                <a:latin typeface="微軟正黑體" panose="020B0604030504040204" pitchFamily="34" charset="-120"/>
                <a:ea typeface="微軟正黑體" panose="020B0604030504040204" pitchFamily="34" charset="-120"/>
              </a:rPr>
              <a:t>Methods</a:t>
            </a:r>
            <a:endParaRPr lang="zh-TW" altLang="en-US" sz="4800" dirty="0">
              <a:solidFill>
                <a:prstClr val="black"/>
              </a:solidFill>
              <a:latin typeface="微軟正黑體" panose="020B0604030504040204" pitchFamily="34" charset="-120"/>
              <a:ea typeface="微軟正黑體" panose="020B0604030504040204" pitchFamily="34" charset="-120"/>
            </a:endParaRPr>
          </a:p>
        </p:txBody>
      </p:sp>
      <p:sp>
        <p:nvSpPr>
          <p:cNvPr id="7" name="矩形 6">
            <a:extLst>
              <a:ext uri="{FF2B5EF4-FFF2-40B4-BE49-F238E27FC236}">
                <a16:creationId xmlns:a16="http://schemas.microsoft.com/office/drawing/2014/main" id="{4EE1B267-147D-48DC-9EF4-D965C5B659E0}"/>
              </a:ext>
            </a:extLst>
          </p:cNvPr>
          <p:cNvSpPr/>
          <p:nvPr/>
        </p:nvSpPr>
        <p:spPr>
          <a:xfrm>
            <a:off x="452582" y="1546580"/>
            <a:ext cx="11739418" cy="523220"/>
          </a:xfrm>
          <a:prstGeom prst="rect">
            <a:avLst/>
          </a:prstGeom>
        </p:spPr>
        <p:txBody>
          <a:bodyPr wrap="square">
            <a:spAutoFit/>
          </a:bodyPr>
          <a:lstStyle/>
          <a:p>
            <a:r>
              <a:rPr lang="en-US" altLang="zh-TW" sz="2800" b="1" dirty="0">
                <a:solidFill>
                  <a:prstClr val="black"/>
                </a:solidFill>
                <a:latin typeface="微軟正黑體" panose="020B0604030504040204" pitchFamily="34" charset="-120"/>
                <a:ea typeface="微軟正黑體" panose="020B0604030504040204" pitchFamily="34" charset="-120"/>
              </a:rPr>
              <a:t>RAPT-3</a:t>
            </a:r>
            <a:r>
              <a:rPr lang="zh-TW" altLang="en-US" sz="2800" b="1" dirty="0">
                <a:solidFill>
                  <a:prstClr val="black"/>
                </a:solidFill>
                <a:latin typeface="微軟正黑體" panose="020B0604030504040204" pitchFamily="34" charset="-120"/>
                <a:ea typeface="微軟正黑體" panose="020B0604030504040204" pitchFamily="34" charset="-120"/>
              </a:rPr>
              <a:t>包含九種駕駛場景，其中存在與其他車輛或行人發生碰撞的風險。</a:t>
            </a:r>
            <a:endParaRPr lang="zh-TW" altLang="en-US" dirty="0"/>
          </a:p>
        </p:txBody>
      </p:sp>
      <p:sp>
        <p:nvSpPr>
          <p:cNvPr id="10" name="矩形 9">
            <a:extLst>
              <a:ext uri="{FF2B5EF4-FFF2-40B4-BE49-F238E27FC236}">
                <a16:creationId xmlns:a16="http://schemas.microsoft.com/office/drawing/2014/main" id="{026FF996-BCD4-42B8-8490-8DD822571B97}"/>
              </a:ext>
            </a:extLst>
          </p:cNvPr>
          <p:cNvSpPr/>
          <p:nvPr/>
        </p:nvSpPr>
        <p:spPr>
          <a:xfrm>
            <a:off x="452582" y="2131363"/>
            <a:ext cx="1720805" cy="523220"/>
          </a:xfrm>
          <a:prstGeom prst="rect">
            <a:avLst/>
          </a:prstGeom>
        </p:spPr>
        <p:txBody>
          <a:bodyPr wrap="square">
            <a:spAutoFit/>
          </a:bodyPr>
          <a:lstStyle/>
          <a:p>
            <a:r>
              <a:rPr lang="zh-TW" altLang="en-US" sz="2800" b="1" dirty="0">
                <a:solidFill>
                  <a:prstClr val="black"/>
                </a:solidFill>
                <a:latin typeface="微軟正黑體" panose="020B0604030504040204" pitchFamily="34" charset="-120"/>
                <a:ea typeface="微軟正黑體" panose="020B0604030504040204" pitchFamily="34" charset="-120"/>
              </a:rPr>
              <a:t>隱藏風險</a:t>
            </a:r>
            <a:endParaRPr lang="en-US" altLang="zh-TW" sz="2800" b="1" dirty="0">
              <a:solidFill>
                <a:prstClr val="black"/>
              </a:solidFill>
              <a:latin typeface="微軟正黑體" panose="020B0604030504040204" pitchFamily="34" charset="-120"/>
              <a:ea typeface="微軟正黑體" panose="020B0604030504040204" pitchFamily="34" charset="-120"/>
            </a:endParaRPr>
          </a:p>
        </p:txBody>
      </p:sp>
      <p:sp>
        <p:nvSpPr>
          <p:cNvPr id="8" name="矩形 7">
            <a:extLst>
              <a:ext uri="{FF2B5EF4-FFF2-40B4-BE49-F238E27FC236}">
                <a16:creationId xmlns:a16="http://schemas.microsoft.com/office/drawing/2014/main" id="{8D518609-FFCA-4392-A4EE-DDB4C7602A44}"/>
              </a:ext>
            </a:extLst>
          </p:cNvPr>
          <p:cNvSpPr/>
          <p:nvPr/>
        </p:nvSpPr>
        <p:spPr>
          <a:xfrm>
            <a:off x="452582" y="2689172"/>
            <a:ext cx="11286836" cy="523220"/>
          </a:xfrm>
          <a:prstGeom prst="rect">
            <a:avLst/>
          </a:prstGeom>
        </p:spPr>
        <p:txBody>
          <a:bodyPr wrap="square">
            <a:spAutoFit/>
          </a:bodyPr>
          <a:lstStyle/>
          <a:p>
            <a:pPr marL="457200" indent="-457200">
              <a:buFont typeface="Arial" panose="020B0604020202020204" pitchFamily="34" charset="0"/>
              <a:buChar char="•"/>
            </a:pPr>
            <a:r>
              <a:rPr lang="zh-TW" altLang="en-US" sz="2800" b="1" dirty="0">
                <a:solidFill>
                  <a:prstClr val="black"/>
                </a:solidFill>
                <a:latin typeface="微軟正黑體" panose="020B0604030504040204" pitchFamily="34" charset="-120"/>
                <a:ea typeface="微軟正黑體" panose="020B0604030504040204" pitchFamily="34" charset="-120"/>
              </a:rPr>
              <a:t>因為道路的幾何形狀或車輛，而導致車輛或行人被隱藏在視線中。</a:t>
            </a:r>
            <a:endParaRPr lang="zh-TW" altLang="en-US" dirty="0"/>
          </a:p>
        </p:txBody>
      </p:sp>
      <p:sp>
        <p:nvSpPr>
          <p:cNvPr id="14" name="矩形 13">
            <a:extLst>
              <a:ext uri="{FF2B5EF4-FFF2-40B4-BE49-F238E27FC236}">
                <a16:creationId xmlns:a16="http://schemas.microsoft.com/office/drawing/2014/main" id="{8FE0ED92-D046-4C7B-9A5C-D4492704272D}"/>
              </a:ext>
            </a:extLst>
          </p:cNvPr>
          <p:cNvSpPr/>
          <p:nvPr/>
        </p:nvSpPr>
        <p:spPr>
          <a:xfrm>
            <a:off x="452582" y="3535565"/>
            <a:ext cx="1838037" cy="523220"/>
          </a:xfrm>
          <a:prstGeom prst="rect">
            <a:avLst/>
          </a:prstGeom>
        </p:spPr>
        <p:txBody>
          <a:bodyPr wrap="square">
            <a:spAutoFit/>
          </a:bodyPr>
          <a:lstStyle/>
          <a:p>
            <a:r>
              <a:rPr lang="zh-TW" altLang="en-US" sz="2800" b="1" dirty="0">
                <a:solidFill>
                  <a:prstClr val="black"/>
                </a:solidFill>
                <a:latin typeface="微軟正黑體" panose="020B0604030504040204" pitchFamily="34" charset="-120"/>
                <a:ea typeface="微軟正黑體" panose="020B0604030504040204" pitchFamily="34" charset="-120"/>
              </a:rPr>
              <a:t>可視風險</a:t>
            </a:r>
            <a:endParaRPr lang="zh-TW" altLang="en-US" dirty="0"/>
          </a:p>
        </p:txBody>
      </p:sp>
      <p:sp>
        <p:nvSpPr>
          <p:cNvPr id="9" name="矩形 8">
            <a:extLst>
              <a:ext uri="{FF2B5EF4-FFF2-40B4-BE49-F238E27FC236}">
                <a16:creationId xmlns:a16="http://schemas.microsoft.com/office/drawing/2014/main" id="{94030FBD-001D-4E1F-BDA5-15E2630C4C53}"/>
              </a:ext>
            </a:extLst>
          </p:cNvPr>
          <p:cNvSpPr/>
          <p:nvPr/>
        </p:nvSpPr>
        <p:spPr>
          <a:xfrm>
            <a:off x="452582" y="4274212"/>
            <a:ext cx="11286836" cy="954107"/>
          </a:xfrm>
          <a:prstGeom prst="rect">
            <a:avLst/>
          </a:prstGeom>
        </p:spPr>
        <p:txBody>
          <a:bodyPr wrap="square">
            <a:spAutoFit/>
          </a:bodyPr>
          <a:lstStyle/>
          <a:p>
            <a:pPr marL="457200" indent="-457200">
              <a:buFont typeface="Arial" panose="020B0604020202020204" pitchFamily="34" charset="0"/>
              <a:buChar char="•"/>
            </a:pPr>
            <a:r>
              <a:rPr lang="zh-TW" altLang="en-US" sz="2800" b="1" dirty="0">
                <a:solidFill>
                  <a:prstClr val="black"/>
                </a:solidFill>
                <a:latin typeface="微軟正黑體" panose="020B0604030504040204" pitchFamily="34" charset="-120"/>
                <a:ea typeface="微軟正黑體" panose="020B0604030504040204" pitchFamily="34" charset="-120"/>
              </a:rPr>
              <a:t>由可見元素所引起的，可能為突然改變車道的汽車，或因為行人的出現導致前方車輛的緊急剎車。</a:t>
            </a:r>
            <a:endParaRPr lang="zh-TW" altLang="en-US" dirty="0"/>
          </a:p>
        </p:txBody>
      </p:sp>
    </p:spTree>
    <p:extLst>
      <p:ext uri="{BB962C8B-B14F-4D97-AF65-F5344CB8AC3E}">
        <p14:creationId xmlns:p14="http://schemas.microsoft.com/office/powerpoint/2010/main" val="38439570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文字方塊 12"/>
          <p:cNvSpPr txBox="1"/>
          <p:nvPr/>
        </p:nvSpPr>
        <p:spPr>
          <a:xfrm>
            <a:off x="627017" y="561703"/>
            <a:ext cx="13072654" cy="830997"/>
          </a:xfrm>
          <a:prstGeom prst="rect">
            <a:avLst/>
          </a:prstGeom>
          <a:noFill/>
        </p:spPr>
        <p:txBody>
          <a:bodyPr wrap="square" rtlCol="0">
            <a:spAutoFit/>
          </a:bodyPr>
          <a:lstStyle/>
          <a:p>
            <a:r>
              <a:rPr lang="en-US" altLang="zh-TW" sz="4800" dirty="0">
                <a:solidFill>
                  <a:prstClr val="black"/>
                </a:solidFill>
                <a:latin typeface="微軟正黑體" panose="020B0604030504040204" pitchFamily="34" charset="-120"/>
                <a:ea typeface="微軟正黑體" panose="020B0604030504040204" pitchFamily="34" charset="-120"/>
              </a:rPr>
              <a:t>Methods</a:t>
            </a:r>
            <a:endParaRPr lang="zh-TW" altLang="en-US" sz="4800" dirty="0">
              <a:solidFill>
                <a:prstClr val="black"/>
              </a:solidFill>
              <a:latin typeface="微軟正黑體" panose="020B0604030504040204" pitchFamily="34" charset="-120"/>
              <a:ea typeface="微軟正黑體" panose="020B0604030504040204" pitchFamily="34" charset="-120"/>
            </a:endParaRPr>
          </a:p>
        </p:txBody>
      </p:sp>
      <p:sp>
        <p:nvSpPr>
          <p:cNvPr id="7" name="矩形 6">
            <a:extLst>
              <a:ext uri="{FF2B5EF4-FFF2-40B4-BE49-F238E27FC236}">
                <a16:creationId xmlns:a16="http://schemas.microsoft.com/office/drawing/2014/main" id="{4EE1B267-147D-48DC-9EF4-D965C5B659E0}"/>
              </a:ext>
            </a:extLst>
          </p:cNvPr>
          <p:cNvSpPr/>
          <p:nvPr/>
        </p:nvSpPr>
        <p:spPr>
          <a:xfrm>
            <a:off x="278147" y="2002300"/>
            <a:ext cx="11286836" cy="523220"/>
          </a:xfrm>
          <a:prstGeom prst="rect">
            <a:avLst/>
          </a:prstGeom>
        </p:spPr>
        <p:txBody>
          <a:bodyPr wrap="square">
            <a:spAutoFit/>
          </a:bodyPr>
          <a:lstStyle/>
          <a:p>
            <a:r>
              <a:rPr lang="zh-TW" altLang="en-US" sz="2800" b="1" dirty="0">
                <a:solidFill>
                  <a:prstClr val="black"/>
                </a:solidFill>
                <a:latin typeface="微軟正黑體" panose="020B0604030504040204" pitchFamily="34" charset="-120"/>
                <a:ea typeface="微軟正黑體" panose="020B0604030504040204" pitchFamily="34" charset="-120"/>
              </a:rPr>
              <a:t>隱藏的人行道場景</a:t>
            </a:r>
            <a:endParaRPr lang="zh-TW" altLang="en-US" dirty="0"/>
          </a:p>
        </p:txBody>
      </p:sp>
      <p:sp>
        <p:nvSpPr>
          <p:cNvPr id="8" name="矩形 7">
            <a:extLst>
              <a:ext uri="{FF2B5EF4-FFF2-40B4-BE49-F238E27FC236}">
                <a16:creationId xmlns:a16="http://schemas.microsoft.com/office/drawing/2014/main" id="{8D518609-FFCA-4392-A4EE-DDB4C7602A44}"/>
              </a:ext>
            </a:extLst>
          </p:cNvPr>
          <p:cNvSpPr/>
          <p:nvPr/>
        </p:nvSpPr>
        <p:spPr>
          <a:xfrm>
            <a:off x="627017" y="2740963"/>
            <a:ext cx="11286836" cy="1384995"/>
          </a:xfrm>
          <a:prstGeom prst="rect">
            <a:avLst/>
          </a:prstGeom>
        </p:spPr>
        <p:txBody>
          <a:bodyPr wrap="square">
            <a:spAutoFit/>
          </a:bodyPr>
          <a:lstStyle/>
          <a:p>
            <a:pPr marL="457200" indent="-457200">
              <a:buFont typeface="Arial" panose="020B0604020202020204" pitchFamily="34" charset="0"/>
              <a:buChar char="•"/>
            </a:pPr>
            <a:r>
              <a:rPr lang="zh-TW" altLang="en-US" sz="2800" b="1" dirty="0">
                <a:solidFill>
                  <a:prstClr val="black"/>
                </a:solidFill>
                <a:latin typeface="微軟正黑體" panose="020B0604030504040204" pitchFamily="34" charset="-120"/>
                <a:ea typeface="微軟正黑體" panose="020B0604030504040204" pitchFamily="34" charset="-120"/>
              </a:rPr>
              <a:t>駕駛員正在接近帶有停車標誌的十字路口</a:t>
            </a:r>
            <a:endParaRPr lang="en-US" altLang="zh-TW" sz="2800" b="1" dirty="0">
              <a:solidFill>
                <a:prstClr val="black"/>
              </a:solidFill>
              <a:latin typeface="微軟正黑體" panose="020B0604030504040204" pitchFamily="34" charset="-120"/>
              <a:ea typeface="微軟正黑體" panose="020B0604030504040204" pitchFamily="34" charset="-120"/>
            </a:endParaRPr>
          </a:p>
          <a:p>
            <a:pPr marL="457200" indent="-457200">
              <a:buFont typeface="Arial" panose="020B0604020202020204" pitchFamily="34" charset="0"/>
              <a:buChar char="•"/>
            </a:pPr>
            <a:r>
              <a:rPr lang="zh-TW" altLang="en-US" sz="2800" b="1" dirty="0">
                <a:solidFill>
                  <a:prstClr val="black"/>
                </a:solidFill>
                <a:latin typeface="微軟正黑體" panose="020B0604030504040204" pitchFamily="34" charset="-120"/>
                <a:ea typeface="微軟正黑體" panose="020B0604030504040204" pitchFamily="34" charset="-120"/>
              </a:rPr>
              <a:t>十字路口旁有一個人行橫道</a:t>
            </a:r>
            <a:endParaRPr lang="en-US" altLang="zh-TW" sz="2800" b="1" dirty="0">
              <a:solidFill>
                <a:prstClr val="black"/>
              </a:solidFill>
              <a:latin typeface="微軟正黑體" panose="020B0604030504040204" pitchFamily="34" charset="-120"/>
              <a:ea typeface="微軟正黑體" panose="020B0604030504040204" pitchFamily="34" charset="-120"/>
            </a:endParaRPr>
          </a:p>
          <a:p>
            <a:pPr marL="457200" indent="-457200">
              <a:buFont typeface="Arial" panose="020B0604020202020204" pitchFamily="34" charset="0"/>
              <a:buChar char="•"/>
            </a:pPr>
            <a:r>
              <a:rPr lang="zh-TW" altLang="en-US" sz="2800" b="1" dirty="0">
                <a:solidFill>
                  <a:prstClr val="black"/>
                </a:solidFill>
                <a:latin typeface="微軟正黑體" panose="020B0604030504040204" pitchFamily="34" charset="-120"/>
                <a:ea typeface="微軟正黑體" panose="020B0604030504040204" pitchFamily="34" charset="-120"/>
              </a:rPr>
              <a:t>在停車線之外的右側，有一個高樹籬，遮蓋了人行道</a:t>
            </a:r>
          </a:p>
        </p:txBody>
      </p:sp>
      <p:pic>
        <p:nvPicPr>
          <p:cNvPr id="2" name="圖片 1">
            <a:extLst>
              <a:ext uri="{FF2B5EF4-FFF2-40B4-BE49-F238E27FC236}">
                <a16:creationId xmlns:a16="http://schemas.microsoft.com/office/drawing/2014/main" id="{A4C96AE8-10E1-4610-95DC-EEE6801DA110}"/>
              </a:ext>
            </a:extLst>
          </p:cNvPr>
          <p:cNvPicPr>
            <a:picLocks noChangeAspect="1"/>
          </p:cNvPicPr>
          <p:nvPr/>
        </p:nvPicPr>
        <p:blipFill>
          <a:blip r:embed="rId3"/>
          <a:stretch>
            <a:fillRect/>
          </a:stretch>
        </p:blipFill>
        <p:spPr>
          <a:xfrm>
            <a:off x="7938943" y="114692"/>
            <a:ext cx="3800475" cy="2895600"/>
          </a:xfrm>
          <a:prstGeom prst="rect">
            <a:avLst/>
          </a:prstGeom>
        </p:spPr>
      </p:pic>
      <p:sp>
        <p:nvSpPr>
          <p:cNvPr id="9" name="矩形 8">
            <a:extLst>
              <a:ext uri="{FF2B5EF4-FFF2-40B4-BE49-F238E27FC236}">
                <a16:creationId xmlns:a16="http://schemas.microsoft.com/office/drawing/2014/main" id="{C80DAF11-9C16-4523-B06A-5642281172AF}"/>
              </a:ext>
            </a:extLst>
          </p:cNvPr>
          <p:cNvSpPr/>
          <p:nvPr/>
        </p:nvSpPr>
        <p:spPr>
          <a:xfrm>
            <a:off x="452582" y="4358555"/>
            <a:ext cx="7486361" cy="954107"/>
          </a:xfrm>
          <a:prstGeom prst="rect">
            <a:avLst/>
          </a:prstGeom>
        </p:spPr>
        <p:txBody>
          <a:bodyPr wrap="square">
            <a:spAutoFit/>
          </a:bodyPr>
          <a:lstStyle/>
          <a:p>
            <a:pPr marL="457200" indent="-457200">
              <a:buFont typeface="微軟正黑體" panose="020B0604030504040204" pitchFamily="34" charset="-120"/>
              <a:buChar char="→"/>
            </a:pPr>
            <a:r>
              <a:rPr lang="zh-TW" altLang="en-US" sz="2800" b="1" dirty="0">
                <a:solidFill>
                  <a:prstClr val="black"/>
                </a:solidFill>
                <a:latin typeface="微軟正黑體" panose="020B0604030504040204" pitchFamily="34" charset="-120"/>
                <a:ea typeface="微軟正黑體" panose="020B0604030504040204" pitchFamily="34" charset="-120"/>
              </a:rPr>
              <a:t>風險是隱藏在樹籬後面騎自行車的人或行人</a:t>
            </a:r>
            <a:r>
              <a:rPr lang="en-US" altLang="zh-TW" sz="2800" b="1" dirty="0">
                <a:solidFill>
                  <a:prstClr val="black"/>
                </a:solidFill>
                <a:latin typeface="微軟正黑體" panose="020B0604030504040204" pitchFamily="34" charset="-120"/>
                <a:ea typeface="微軟正黑體" panose="020B0604030504040204" pitchFamily="34" charset="-120"/>
              </a:rPr>
              <a:t>(</a:t>
            </a:r>
            <a:r>
              <a:rPr lang="zh-TW" altLang="en-US" sz="2800" b="1" dirty="0">
                <a:solidFill>
                  <a:prstClr val="black"/>
                </a:solidFill>
                <a:latin typeface="微軟正黑體" panose="020B0604030504040204" pitchFamily="34" charset="-120"/>
                <a:ea typeface="微軟正黑體" panose="020B0604030504040204" pitchFamily="34" charset="-120"/>
              </a:rPr>
              <a:t>他們可能會突然進入人行橫道</a:t>
            </a:r>
            <a:r>
              <a:rPr lang="en-US" altLang="zh-TW" sz="2800" b="1" dirty="0">
                <a:solidFill>
                  <a:prstClr val="black"/>
                </a:solidFill>
                <a:latin typeface="微軟正黑體" panose="020B0604030504040204" pitchFamily="34" charset="-120"/>
                <a:ea typeface="微軟正黑體" panose="020B0604030504040204" pitchFamily="34" charset="-120"/>
              </a:rPr>
              <a:t>)</a:t>
            </a:r>
            <a:r>
              <a:rPr lang="zh-TW" altLang="en-US" sz="2800" b="1" dirty="0">
                <a:solidFill>
                  <a:prstClr val="black"/>
                </a:solidFill>
                <a:latin typeface="微軟正黑體" panose="020B0604030504040204" pitchFamily="34" charset="-120"/>
                <a:ea typeface="微軟正黑體" panose="020B0604030504040204" pitchFamily="34" charset="-120"/>
              </a:rPr>
              <a:t>。</a:t>
            </a:r>
          </a:p>
        </p:txBody>
      </p:sp>
    </p:spTree>
    <p:extLst>
      <p:ext uri="{BB962C8B-B14F-4D97-AF65-F5344CB8AC3E}">
        <p14:creationId xmlns:p14="http://schemas.microsoft.com/office/powerpoint/2010/main" val="2665252892"/>
      </p:ext>
    </p:extLst>
  </p:cSld>
  <p:clrMapOvr>
    <a:masterClrMapping/>
  </p:clrMapOvr>
</p:sld>
</file>

<file path=ppt/theme/theme1.xml><?xml version="1.0" encoding="utf-8"?>
<a:theme xmlns:a="http://schemas.openxmlformats.org/drawingml/2006/main" name="Office 佈景主題">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佈景主題">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佈景主題">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124235</TotalTime>
  <Words>2327</Words>
  <Application>Microsoft Office PowerPoint</Application>
  <PresentationFormat>寬螢幕</PresentationFormat>
  <Paragraphs>152</Paragraphs>
  <Slides>24</Slides>
  <Notes>24</Notes>
  <HiddenSlides>2</HiddenSlides>
  <MMClips>0</MMClips>
  <ScaleCrop>false</ScaleCrop>
  <HeadingPairs>
    <vt:vector size="6" baseType="variant">
      <vt:variant>
        <vt:lpstr>使用字型</vt:lpstr>
      </vt:variant>
      <vt:variant>
        <vt:i4>7</vt:i4>
      </vt:variant>
      <vt:variant>
        <vt:lpstr>佈景主題</vt:lpstr>
      </vt:variant>
      <vt:variant>
        <vt:i4>1</vt:i4>
      </vt:variant>
      <vt:variant>
        <vt:lpstr>投影片標題</vt:lpstr>
      </vt:variant>
      <vt:variant>
        <vt:i4>24</vt:i4>
      </vt:variant>
    </vt:vector>
  </HeadingPairs>
  <TitlesOfParts>
    <vt:vector size="32" baseType="lpstr">
      <vt:lpstr>等线</vt:lpstr>
      <vt:lpstr>Open Sans</vt:lpstr>
      <vt:lpstr>微軟正黑體</vt:lpstr>
      <vt:lpstr>新細明體</vt:lpstr>
      <vt:lpstr>Arial</vt:lpstr>
      <vt:lpstr>Calibri</vt:lpstr>
      <vt:lpstr>Calibri Light</vt:lpstr>
      <vt:lpstr>Office 佈景主題</vt:lpstr>
      <vt:lpstr>Can younger drivers be trained to scan for information that will reduce their risk in roadway traffic scenarios that are hard to identify as hazardous?</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ERGONOMICS FOR NEWBORNS - CERTAIN IMPLICATIONS AND RECOMMENDATIONS FOR PARENTS AND DESIGNERS</dc:title>
  <dc:creator>姿璇 陳</dc:creator>
  <cp:lastModifiedBy>姿璇</cp:lastModifiedBy>
  <cp:revision>1332</cp:revision>
  <cp:lastPrinted>2020-02-05T01:20:37Z</cp:lastPrinted>
  <dcterms:created xsi:type="dcterms:W3CDTF">2019-09-16T01:58:32Z</dcterms:created>
  <dcterms:modified xsi:type="dcterms:W3CDTF">2020-08-03T17:40:21Z</dcterms:modified>
</cp:coreProperties>
</file>